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3" r:id="rId4"/>
    <p:sldId id="264" r:id="rId5"/>
    <p:sldId id="259" r:id="rId6"/>
    <p:sldId id="260" r:id="rId7"/>
    <p:sldId id="262" r:id="rId8"/>
    <p:sldId id="261" r:id="rId9"/>
    <p:sldId id="265" r:id="rId10"/>
    <p:sldId id="266" r:id="rId11"/>
    <p:sldId id="267" r:id="rId12"/>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C659"/>
    <a:srgbClr val="336699"/>
    <a:srgbClr val="2032DE"/>
  </p:clrMru>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28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685800" y="2130425"/>
            <a:ext cx="7772400" cy="1470025"/>
          </a:xfrm>
        </p:spPr>
        <p:txBody>
          <a:bodyPr/>
          <a:lstStyle/>
          <a:p>
            <a:r>
              <a:rPr lang="pl-PL" smtClean="0"/>
              <a:t>Kliknij, aby edytować styl</a:t>
            </a:r>
            <a:endParaRPr lang="pl-PL"/>
          </a:p>
        </p:txBody>
      </p:sp>
      <p:sp>
        <p:nvSpPr>
          <p:cNvPr id="3" name="Podtytu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l-PL" smtClean="0"/>
              <a:t>Kliknij, aby edytować styl wzorca podtytułu</a:t>
            </a:r>
            <a:endParaRPr lang="pl-PL"/>
          </a:p>
        </p:txBody>
      </p:sp>
      <p:sp>
        <p:nvSpPr>
          <p:cNvPr id="4" name="Symbol zastępczy daty 3"/>
          <p:cNvSpPr>
            <a:spLocks noGrp="1"/>
          </p:cNvSpPr>
          <p:nvPr>
            <p:ph type="dt" sz="half" idx="10"/>
          </p:nvPr>
        </p:nvSpPr>
        <p:spPr/>
        <p:txBody>
          <a:bodyPr/>
          <a:lstStyle/>
          <a:p>
            <a:fld id="{BC502AFD-DED0-48E1-8300-373B747C4A73}" type="datetimeFigureOut">
              <a:rPr lang="pl-PL" smtClean="0"/>
              <a:t>2012-02-09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8A947129-40DD-48FA-917E-ACE11846681A}" type="slidenum">
              <a:rPr lang="pl-PL" smtClean="0"/>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tytułu pionowego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BC502AFD-DED0-48E1-8300-373B747C4A73}" type="datetimeFigureOut">
              <a:rPr lang="pl-PL" smtClean="0"/>
              <a:t>2012-02-09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8A947129-40DD-48FA-917E-ACE11846681A}" type="slidenum">
              <a:rPr lang="pl-PL" smtClean="0"/>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629400" y="274638"/>
            <a:ext cx="2057400" cy="5851525"/>
          </a:xfrm>
        </p:spPr>
        <p:txBody>
          <a:bodyPr vert="eaVert"/>
          <a:lstStyle/>
          <a:p>
            <a:r>
              <a:rPr lang="pl-PL" smtClean="0"/>
              <a:t>Kliknij, aby edytować styl</a:t>
            </a:r>
            <a:endParaRPr lang="pl-PL"/>
          </a:p>
        </p:txBody>
      </p:sp>
      <p:sp>
        <p:nvSpPr>
          <p:cNvPr id="3" name="Symbol zastępczy tytułu pionowego 2"/>
          <p:cNvSpPr>
            <a:spLocks noGrp="1"/>
          </p:cNvSpPr>
          <p:nvPr>
            <p:ph type="body" orient="vert" idx="1"/>
          </p:nvPr>
        </p:nvSpPr>
        <p:spPr>
          <a:xfrm>
            <a:off x="457200" y="274638"/>
            <a:ext cx="6019800" cy="5851525"/>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BC502AFD-DED0-48E1-8300-373B747C4A73}" type="datetimeFigureOut">
              <a:rPr lang="pl-PL" smtClean="0"/>
              <a:t>2012-02-09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8A947129-40DD-48FA-917E-ACE11846681A}" type="slidenum">
              <a:rPr lang="pl-PL" smtClean="0"/>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10"/>
          </p:nvPr>
        </p:nvSpPr>
        <p:spPr/>
        <p:txBody>
          <a:bodyPr/>
          <a:lstStyle/>
          <a:p>
            <a:fld id="{BC502AFD-DED0-48E1-8300-373B747C4A73}" type="datetimeFigureOut">
              <a:rPr lang="pl-PL" smtClean="0"/>
              <a:t>2012-02-09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8A947129-40DD-48FA-917E-ACE11846681A}" type="slidenum">
              <a:rPr lang="pl-PL" smtClean="0"/>
              <a:t>‹#›</a:t>
            </a:fld>
            <a:endParaRPr lang="pl-P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722313" y="4406900"/>
            <a:ext cx="7772400" cy="1362075"/>
          </a:xfrm>
        </p:spPr>
        <p:txBody>
          <a:bodyPr anchor="t"/>
          <a:lstStyle>
            <a:lvl1pPr algn="l">
              <a:defRPr sz="4000" b="1" cap="all"/>
            </a:lvl1pPr>
          </a:lstStyle>
          <a:p>
            <a:r>
              <a:rPr lang="pl-PL" smtClean="0"/>
              <a:t>Kliknij, aby edytować styl</a:t>
            </a:r>
            <a:endParaRPr lang="pl-PL"/>
          </a:p>
        </p:txBody>
      </p:sp>
      <p:sp>
        <p:nvSpPr>
          <p:cNvPr id="3" name="Symbol zastępczy tekstu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smtClean="0"/>
              <a:t>Kliknij, aby edytować style wzorca tekstu</a:t>
            </a:r>
          </a:p>
        </p:txBody>
      </p:sp>
      <p:sp>
        <p:nvSpPr>
          <p:cNvPr id="4" name="Symbol zastępczy daty 3"/>
          <p:cNvSpPr>
            <a:spLocks noGrp="1"/>
          </p:cNvSpPr>
          <p:nvPr>
            <p:ph type="dt" sz="half" idx="10"/>
          </p:nvPr>
        </p:nvSpPr>
        <p:spPr/>
        <p:txBody>
          <a:bodyPr/>
          <a:lstStyle/>
          <a:p>
            <a:fld id="{BC502AFD-DED0-48E1-8300-373B747C4A73}" type="datetimeFigureOut">
              <a:rPr lang="pl-PL" smtClean="0"/>
              <a:t>2012-02-09</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8A947129-40DD-48FA-917E-ACE11846681A}" type="slidenum">
              <a:rPr lang="pl-PL" smtClean="0"/>
              <a:t>‹#›</a:t>
            </a:fld>
            <a:endParaRPr lang="pl-P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zawartośc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zawartośc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daty 4"/>
          <p:cNvSpPr>
            <a:spLocks noGrp="1"/>
          </p:cNvSpPr>
          <p:nvPr>
            <p:ph type="dt" sz="half" idx="10"/>
          </p:nvPr>
        </p:nvSpPr>
        <p:spPr/>
        <p:txBody>
          <a:bodyPr/>
          <a:lstStyle/>
          <a:p>
            <a:fld id="{BC502AFD-DED0-48E1-8300-373B747C4A73}" type="datetimeFigureOut">
              <a:rPr lang="pl-PL" smtClean="0"/>
              <a:t>2012-02-09</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8A947129-40DD-48FA-917E-ACE11846681A}" type="slidenum">
              <a:rPr lang="pl-PL" smtClean="0"/>
              <a:t>‹#›</a:t>
            </a:fld>
            <a:endParaRPr lang="pl-P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lvl1pPr>
              <a:defRPr/>
            </a:lvl1pPr>
          </a:lstStyle>
          <a:p>
            <a:r>
              <a:rPr lang="pl-PL" smtClean="0"/>
              <a:t>Kliknij, aby edytować styl</a:t>
            </a:r>
            <a:endParaRPr lang="pl-PL"/>
          </a:p>
        </p:txBody>
      </p:sp>
      <p:sp>
        <p:nvSpPr>
          <p:cNvPr id="3" name="Symbol zastępczy teks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Symbol zastępczy zawartośc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5" name="Symbol zastępczy teks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Symbol zastępczy zawartośc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7" name="Symbol zastępczy daty 6"/>
          <p:cNvSpPr>
            <a:spLocks noGrp="1"/>
          </p:cNvSpPr>
          <p:nvPr>
            <p:ph type="dt" sz="half" idx="10"/>
          </p:nvPr>
        </p:nvSpPr>
        <p:spPr/>
        <p:txBody>
          <a:bodyPr/>
          <a:lstStyle/>
          <a:p>
            <a:fld id="{BC502AFD-DED0-48E1-8300-373B747C4A73}" type="datetimeFigureOut">
              <a:rPr lang="pl-PL" smtClean="0"/>
              <a:t>2012-02-09</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8A947129-40DD-48FA-917E-ACE11846681A}" type="slidenum">
              <a:rPr lang="pl-PL" smtClean="0"/>
              <a:t>‹#›</a:t>
            </a:fld>
            <a:endParaRPr lang="pl-P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Kliknij, aby edytować styl</a:t>
            </a:r>
            <a:endParaRPr lang="pl-PL"/>
          </a:p>
        </p:txBody>
      </p:sp>
      <p:sp>
        <p:nvSpPr>
          <p:cNvPr id="3" name="Symbol zastępczy daty 2"/>
          <p:cNvSpPr>
            <a:spLocks noGrp="1"/>
          </p:cNvSpPr>
          <p:nvPr>
            <p:ph type="dt" sz="half" idx="10"/>
          </p:nvPr>
        </p:nvSpPr>
        <p:spPr/>
        <p:txBody>
          <a:bodyPr/>
          <a:lstStyle/>
          <a:p>
            <a:fld id="{BC502AFD-DED0-48E1-8300-373B747C4A73}" type="datetimeFigureOut">
              <a:rPr lang="pl-PL" smtClean="0"/>
              <a:t>2012-02-09</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8A947129-40DD-48FA-917E-ACE11846681A}" type="slidenum">
              <a:rPr lang="pl-PL" smtClean="0"/>
              <a:t>‹#›</a:t>
            </a:fld>
            <a:endParaRPr lang="pl-P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BC502AFD-DED0-48E1-8300-373B747C4A73}" type="datetimeFigureOut">
              <a:rPr lang="pl-PL" smtClean="0"/>
              <a:t>2012-02-09</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8A947129-40DD-48FA-917E-ACE11846681A}" type="slidenum">
              <a:rPr lang="pl-PL" smtClean="0"/>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3008313" cy="1162050"/>
          </a:xfrm>
        </p:spPr>
        <p:txBody>
          <a:bodyPr anchor="b"/>
          <a:lstStyle>
            <a:lvl1pPr algn="l">
              <a:defRPr sz="2000" b="1"/>
            </a:lvl1pPr>
          </a:lstStyle>
          <a:p>
            <a:r>
              <a:rPr lang="pl-PL" smtClean="0"/>
              <a:t>Kliknij, aby edytować styl</a:t>
            </a:r>
            <a:endParaRPr lang="pl-PL"/>
          </a:p>
        </p:txBody>
      </p:sp>
      <p:sp>
        <p:nvSpPr>
          <p:cNvPr id="3" name="Symbol zastępczy zawartośc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teks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BC502AFD-DED0-48E1-8300-373B747C4A73}" type="datetimeFigureOut">
              <a:rPr lang="pl-PL" smtClean="0"/>
              <a:t>2012-02-09</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8A947129-40DD-48FA-917E-ACE11846681A}" type="slidenum">
              <a:rPr lang="pl-PL" smtClean="0"/>
              <a:t>‹#›</a:t>
            </a:fld>
            <a:endParaRPr lang="pl-P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1792288" y="4800600"/>
            <a:ext cx="5486400" cy="566738"/>
          </a:xfrm>
        </p:spPr>
        <p:txBody>
          <a:bodyPr anchor="b"/>
          <a:lstStyle>
            <a:lvl1pPr algn="l">
              <a:defRPr sz="2000" b="1"/>
            </a:lvl1pPr>
          </a:lstStyle>
          <a:p>
            <a:r>
              <a:rPr lang="pl-PL" smtClean="0"/>
              <a:t>Kliknij, aby edytować styl</a:t>
            </a:r>
            <a:endParaRPr lang="pl-PL"/>
          </a:p>
        </p:txBody>
      </p:sp>
      <p:sp>
        <p:nvSpPr>
          <p:cNvPr id="3" name="Symbol zastępczy obrazu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smtClean="0"/>
              <a:t>Kliknij, aby edytować style wzorca tekstu</a:t>
            </a:r>
          </a:p>
        </p:txBody>
      </p:sp>
      <p:sp>
        <p:nvSpPr>
          <p:cNvPr id="5" name="Symbol zastępczy daty 4"/>
          <p:cNvSpPr>
            <a:spLocks noGrp="1"/>
          </p:cNvSpPr>
          <p:nvPr>
            <p:ph type="dt" sz="half" idx="10"/>
          </p:nvPr>
        </p:nvSpPr>
        <p:spPr/>
        <p:txBody>
          <a:bodyPr/>
          <a:lstStyle/>
          <a:p>
            <a:fld id="{BC502AFD-DED0-48E1-8300-373B747C4A73}" type="datetimeFigureOut">
              <a:rPr lang="pl-PL" smtClean="0"/>
              <a:t>2012-02-09</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8A947129-40DD-48FA-917E-ACE11846681A}" type="slidenum">
              <a:rPr lang="pl-PL" smtClean="0"/>
              <a:t>‹#›</a:t>
            </a:fld>
            <a:endParaRPr lang="pl-P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l-PL" smtClean="0"/>
              <a:t>Kliknij, aby edytować styl</a:t>
            </a:r>
            <a:endParaRPr lang="pl-PL"/>
          </a:p>
        </p:txBody>
      </p:sp>
      <p:sp>
        <p:nvSpPr>
          <p:cNvPr id="3" name="Symbol zastępczy tekstu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pl-PL"/>
          </a:p>
        </p:txBody>
      </p:sp>
      <p:sp>
        <p:nvSpPr>
          <p:cNvPr id="4" name="Symbol zastępczy daty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502AFD-DED0-48E1-8300-373B747C4A73}" type="datetimeFigureOut">
              <a:rPr lang="pl-PL" smtClean="0"/>
              <a:t>2012-02-09</a:t>
            </a:fld>
            <a:endParaRPr lang="pl-PL"/>
          </a:p>
        </p:txBody>
      </p:sp>
      <p:sp>
        <p:nvSpPr>
          <p:cNvPr id="5" name="Symbol zastępczy stop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947129-40DD-48FA-917E-ACE11846681A}" type="slidenum">
              <a:rPr lang="pl-PL" smtClean="0"/>
              <a:t>‹#›</a:t>
            </a:fld>
            <a:endParaRPr lang="pl-P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0"/>
            <a:ext cx="9144000" cy="7056784"/>
          </a:xfrm>
          <a:prstGeom prst="rect">
            <a:avLst/>
          </a:prstGeom>
          <a:noFill/>
          <a:ln w="9525">
            <a:noFill/>
            <a:miter lim="800000"/>
            <a:headEnd/>
            <a:tailEnd/>
          </a:ln>
        </p:spPr>
      </p:pic>
      <p:sp>
        <p:nvSpPr>
          <p:cNvPr id="2" name="Tytuł 1"/>
          <p:cNvSpPr>
            <a:spLocks noGrp="1"/>
          </p:cNvSpPr>
          <p:nvPr>
            <p:ph type="ctrTitle"/>
          </p:nvPr>
        </p:nvSpPr>
        <p:spPr/>
        <p:txBody>
          <a:bodyPr/>
          <a:lstStyle/>
          <a:p>
            <a:endParaRPr lang="pl-PL" dirty="0"/>
          </a:p>
        </p:txBody>
      </p:sp>
      <p:sp>
        <p:nvSpPr>
          <p:cNvPr id="3" name="Podtytuł 2"/>
          <p:cNvSpPr>
            <a:spLocks noGrp="1"/>
          </p:cNvSpPr>
          <p:nvPr>
            <p:ph type="subTitle" idx="1"/>
          </p:nvPr>
        </p:nvSpPr>
        <p:spPr/>
        <p:txBody>
          <a:bodyPr/>
          <a:lstStyle/>
          <a:p>
            <a:endParaRPr lang="pl-PL" dirty="0"/>
          </a:p>
        </p:txBody>
      </p:sp>
      <p:sp>
        <p:nvSpPr>
          <p:cNvPr id="4" name="Prostokąt 3"/>
          <p:cNvSpPr/>
          <p:nvPr/>
        </p:nvSpPr>
        <p:spPr>
          <a:xfrm>
            <a:off x="1115616" y="3933056"/>
            <a:ext cx="7128792" cy="243143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pl-PL" sz="15200" b="1" cap="none" spc="0" dirty="0" smtClean="0">
                <a:ln w="11430"/>
                <a:solidFill>
                  <a:schemeClr val="tx1">
                    <a:lumMod val="95000"/>
                    <a:lumOff val="5000"/>
                  </a:schemeClr>
                </a:solidFill>
                <a:effectLst>
                  <a:outerShdw blurRad="80000" dist="40000" dir="5040000" algn="tl">
                    <a:srgbClr val="000000">
                      <a:alpha val="30000"/>
                    </a:srgbClr>
                  </a:outerShdw>
                </a:effectLst>
              </a:rPr>
              <a:t>SPÓŁKA</a:t>
            </a:r>
            <a:endParaRPr lang="pl-PL" sz="15200" b="1" cap="none" spc="0" dirty="0">
              <a:ln w="11430"/>
              <a:solidFill>
                <a:schemeClr val="tx1">
                  <a:lumMod val="95000"/>
                  <a:lumOff val="5000"/>
                </a:schemeClr>
              </a:soli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p:txBody>
          <a:bodyPr>
            <a:normAutofit lnSpcReduction="10000"/>
          </a:bodyPr>
          <a:lstStyle/>
          <a:p>
            <a:r>
              <a:rPr lang="pl-PL" sz="2000" b="1" dirty="0" smtClean="0"/>
              <a:t>NAZWA:</a:t>
            </a:r>
          </a:p>
          <a:p>
            <a:pPr>
              <a:buNone/>
            </a:pPr>
            <a:r>
              <a:rPr lang="pl-PL" sz="2000" b="1" dirty="0"/>
              <a:t>	</a:t>
            </a:r>
            <a:r>
              <a:rPr lang="pl-PL" sz="2000" dirty="0" smtClean="0"/>
              <a:t> </a:t>
            </a:r>
            <a:r>
              <a:rPr lang="pl-PL" sz="1800" dirty="0" smtClean="0"/>
              <a:t>Firma spółki komandytowej powinna zawierać nazwisko jednego lub kilku </a:t>
            </a:r>
            <a:r>
              <a:rPr lang="pl-PL" sz="1800" dirty="0" err="1" smtClean="0"/>
              <a:t>komplementariuszy</a:t>
            </a:r>
            <a:r>
              <a:rPr lang="pl-PL" sz="1800" dirty="0" smtClean="0"/>
              <a:t> oraz dodatkowe oznaczenie "spółka komandytowa". </a:t>
            </a:r>
            <a:br>
              <a:rPr lang="pl-PL" sz="1800" dirty="0" smtClean="0"/>
            </a:br>
            <a:r>
              <a:rPr lang="pl-PL" sz="1800" dirty="0" smtClean="0"/>
              <a:t>Dopuszczalne jest używanie w obrocie skrótu „sp. k.". </a:t>
            </a:r>
            <a:endParaRPr lang="pl-PL" sz="1800" b="1" dirty="0" smtClean="0"/>
          </a:p>
          <a:p>
            <a:r>
              <a:rPr lang="pl-PL" sz="2000" b="1" dirty="0" smtClean="0"/>
              <a:t>ODPOWIEDZIALNOŚĆ:</a:t>
            </a:r>
            <a:r>
              <a:rPr lang="pl-PL" sz="2000" dirty="0" smtClean="0"/>
              <a:t/>
            </a:r>
            <a:br>
              <a:rPr lang="pl-PL" sz="2000" dirty="0" smtClean="0"/>
            </a:br>
            <a:r>
              <a:rPr lang="pl-PL" sz="1800" dirty="0" smtClean="0"/>
              <a:t>Komandytariusz odpowiada za zobowiązania spółki wobec jej wierzycieli tylko do wysokości sumy komandytowej. </a:t>
            </a:r>
            <a:br>
              <a:rPr lang="pl-PL" sz="1800" dirty="0" smtClean="0"/>
            </a:br>
            <a:r>
              <a:rPr lang="pl-PL" sz="1800" dirty="0" smtClean="0"/>
              <a:t>Natomiast odpowiedzialność </a:t>
            </a:r>
            <a:r>
              <a:rPr lang="pl-PL" sz="1800" dirty="0" err="1" smtClean="0"/>
              <a:t>komplementariuszy</a:t>
            </a:r>
            <a:r>
              <a:rPr lang="pl-PL" sz="1800" dirty="0" smtClean="0"/>
              <a:t> jest nieograniczona, za zobowiązania spółki odpowiadają oni całym swoim majątkiem.</a:t>
            </a:r>
          </a:p>
          <a:p>
            <a:r>
              <a:rPr lang="pl-PL" sz="2000" b="1" dirty="0" smtClean="0"/>
              <a:t>REJESTRACJA:</a:t>
            </a:r>
          </a:p>
          <a:p>
            <a:pPr>
              <a:buNone/>
            </a:pPr>
            <a:r>
              <a:rPr lang="pl-PL" sz="2000" b="1" dirty="0"/>
              <a:t>	</a:t>
            </a:r>
            <a:r>
              <a:rPr lang="pl-PL" sz="1800" dirty="0" smtClean="0"/>
              <a:t> Spółka komandytowa powstaje z chwilą wpisu do rejestru. </a:t>
            </a:r>
          </a:p>
          <a:p>
            <a:r>
              <a:rPr lang="pl-PL" sz="2000" b="1" dirty="0" smtClean="0"/>
              <a:t>WYSOKOŚĆ KAPITAŁU:</a:t>
            </a:r>
          </a:p>
          <a:p>
            <a:pPr>
              <a:buNone/>
            </a:pPr>
            <a:r>
              <a:rPr lang="pl-PL" sz="1800" b="1" dirty="0"/>
              <a:t>	</a:t>
            </a:r>
            <a:r>
              <a:rPr lang="pl-PL" sz="1800" dirty="0" smtClean="0"/>
              <a:t> Nie ma określonego minimum</a:t>
            </a:r>
            <a:endParaRPr lang="pl-PL" sz="1800" b="1" dirty="0" smtClean="0"/>
          </a:p>
          <a:p>
            <a:pPr>
              <a:buNone/>
            </a:pPr>
            <a:r>
              <a:rPr lang="pl-PL" sz="2000" dirty="0" smtClean="0"/>
              <a:t/>
            </a:r>
            <a:br>
              <a:rPr lang="pl-PL" sz="2000" dirty="0" smtClean="0"/>
            </a:br>
            <a:endParaRPr lang="pl-PL" sz="20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a 1"/>
          <p:cNvGraphicFramePr>
            <a:graphicFrameLocks noGrp="1"/>
          </p:cNvGraphicFramePr>
          <p:nvPr/>
        </p:nvGraphicFramePr>
        <p:xfrm>
          <a:off x="1547664" y="1988840"/>
          <a:ext cx="6096000" cy="368808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algn="ctr"/>
                      <a:r>
                        <a:rPr lang="pl-PL" sz="2000" dirty="0" smtClean="0">
                          <a:solidFill>
                            <a:schemeClr val="tx1">
                              <a:lumMod val="95000"/>
                              <a:lumOff val="5000"/>
                            </a:schemeClr>
                          </a:solidFill>
                        </a:rPr>
                        <a:t>ZALETY</a:t>
                      </a:r>
                      <a:endParaRPr lang="pl-PL" sz="2000" dirty="0">
                        <a:solidFill>
                          <a:schemeClr val="tx1">
                            <a:lumMod val="95000"/>
                            <a:lumOff val="5000"/>
                          </a:schemeClr>
                        </a:solidFill>
                      </a:endParaRPr>
                    </a:p>
                  </a:txBody>
                  <a:tcPr/>
                </a:tc>
                <a:tc>
                  <a:txBody>
                    <a:bodyPr/>
                    <a:lstStyle/>
                    <a:p>
                      <a:pPr algn="ctr"/>
                      <a:r>
                        <a:rPr lang="pl-PL" sz="2000" dirty="0" smtClean="0">
                          <a:solidFill>
                            <a:schemeClr val="tx1">
                              <a:lumMod val="95000"/>
                              <a:lumOff val="5000"/>
                            </a:schemeClr>
                          </a:solidFill>
                        </a:rPr>
                        <a:t>WADY</a:t>
                      </a:r>
                      <a:endParaRPr lang="pl-PL" sz="2000" dirty="0">
                        <a:solidFill>
                          <a:schemeClr val="tx1">
                            <a:lumMod val="95000"/>
                            <a:lumOff val="5000"/>
                          </a:schemeClr>
                        </a:solidFill>
                      </a:endParaRPr>
                    </a:p>
                  </a:txBody>
                  <a:tcPr/>
                </a:tc>
              </a:tr>
              <a:tr h="370840">
                <a:tc>
                  <a:txBody>
                    <a:bodyPr/>
                    <a:lstStyle/>
                    <a:p>
                      <a:r>
                        <a:rPr lang="pl-PL" sz="1800" dirty="0" smtClean="0"/>
                        <a:t>Ograniczenie odpowiedzialności komandytariusza za zobowiązania spółki tylko do wysokości sumy komandytowej</a:t>
                      </a:r>
                      <a:endParaRPr lang="pl-PL" sz="1800" dirty="0"/>
                    </a:p>
                  </a:txBody>
                  <a:tcPr>
                    <a:solidFill>
                      <a:schemeClr val="accent5">
                        <a:lumMod val="75000"/>
                      </a:schemeClr>
                    </a:solidFill>
                  </a:tcPr>
                </a:tc>
                <a:tc>
                  <a:txBody>
                    <a:bodyPr/>
                    <a:lstStyle/>
                    <a:p>
                      <a:r>
                        <a:rPr lang="pl-PL" dirty="0" smtClean="0"/>
                        <a:t>Umowa spółki musi być sporządzona w formie aktu notarialnego</a:t>
                      </a:r>
                      <a:endParaRPr lang="pl-PL" dirty="0"/>
                    </a:p>
                  </a:txBody>
                  <a:tcPr>
                    <a:solidFill>
                      <a:srgbClr val="D5C659"/>
                    </a:solidFill>
                  </a:tcPr>
                </a:tc>
              </a:tr>
              <a:tr h="370840">
                <a:tc>
                  <a:txBody>
                    <a:bodyPr/>
                    <a:lstStyle/>
                    <a:p>
                      <a:r>
                        <a:rPr lang="pl-PL" dirty="0" smtClean="0"/>
                        <a:t>Komandytariusze mogą działać w imieniu spółki wyłącznie jako pełnomocnicy</a:t>
                      </a:r>
                      <a:endParaRPr lang="pl-PL" dirty="0"/>
                    </a:p>
                  </a:txBody>
                  <a:tcPr>
                    <a:solidFill>
                      <a:srgbClr val="D5C659"/>
                    </a:solidFill>
                  </a:tcPr>
                </a:tc>
                <a:tc>
                  <a:txBody>
                    <a:bodyPr/>
                    <a:lstStyle/>
                    <a:p>
                      <a:r>
                        <a:rPr lang="pl-PL" dirty="0" smtClean="0"/>
                        <a:t>Wyłącznie pełna księgowość (wysokie koszty)</a:t>
                      </a:r>
                      <a:endParaRPr lang="pl-PL" dirty="0"/>
                    </a:p>
                  </a:txBody>
                  <a:tcPr>
                    <a:solidFill>
                      <a:schemeClr val="accent5">
                        <a:lumMod val="75000"/>
                      </a:schemeClr>
                    </a:solidFill>
                  </a:tcPr>
                </a:tc>
              </a:tr>
              <a:tr h="370840">
                <a:tc>
                  <a:txBody>
                    <a:bodyPr/>
                    <a:lstStyle/>
                    <a:p>
                      <a:r>
                        <a:rPr lang="pl-PL" dirty="0" smtClean="0"/>
                        <a:t>Nie ma określonych wymagań dot. sumy komandytowej</a:t>
                      </a:r>
                      <a:endParaRPr lang="pl-PL" dirty="0"/>
                    </a:p>
                  </a:txBody>
                  <a:tcPr>
                    <a:solidFill>
                      <a:schemeClr val="accent5">
                        <a:lumMod val="75000"/>
                      </a:schemeClr>
                    </a:solidFill>
                  </a:tcPr>
                </a:tc>
                <a:tc>
                  <a:txBody>
                    <a:bodyPr/>
                    <a:lstStyle/>
                    <a:p>
                      <a:pPr algn="r"/>
                      <a:r>
                        <a:rPr lang="pl-PL" dirty="0"/>
                        <a:t>Nie ma osobowości prawnej</a:t>
                      </a:r>
                    </a:p>
                  </a:txBody>
                  <a:tcPr marL="28575" marR="28575" marT="28575" marB="28575" anchor="ctr">
                    <a:solidFill>
                      <a:srgbClr val="D5C659"/>
                    </a:solidFill>
                  </a:tcPr>
                </a:tc>
              </a:tr>
            </a:tbl>
          </a:graphicData>
        </a:graphic>
      </p:graphicFrame>
      <p:sp>
        <p:nvSpPr>
          <p:cNvPr id="3" name="Prostokąt 2"/>
          <p:cNvSpPr/>
          <p:nvPr/>
        </p:nvSpPr>
        <p:spPr>
          <a:xfrm>
            <a:off x="1547664" y="1340768"/>
            <a:ext cx="6048672" cy="5040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400" b="1" dirty="0" smtClean="0">
                <a:solidFill>
                  <a:schemeClr val="tx1">
                    <a:lumMod val="95000"/>
                    <a:lumOff val="5000"/>
                  </a:schemeClr>
                </a:solidFill>
              </a:rPr>
              <a:t>ZALETY I WADY SPÓŁEK KOMANDYTOWYCH</a:t>
            </a:r>
            <a:endParaRPr lang="pl-PL" sz="2400" b="1" dirty="0">
              <a:solidFill>
                <a:schemeClr val="tx1">
                  <a:lumMod val="95000"/>
                  <a:lumOff val="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smtClean="0"/>
              <a:t>Co to jest spółka?</a:t>
            </a:r>
            <a:endParaRPr lang="pl-PL" b="1" dirty="0"/>
          </a:p>
        </p:txBody>
      </p:sp>
      <p:sp>
        <p:nvSpPr>
          <p:cNvPr id="3" name="Symbol zastępczy zawartości 2"/>
          <p:cNvSpPr>
            <a:spLocks noGrp="1"/>
          </p:cNvSpPr>
          <p:nvPr>
            <p:ph idx="1"/>
          </p:nvPr>
        </p:nvSpPr>
        <p:spPr/>
        <p:txBody>
          <a:bodyPr>
            <a:normAutofit lnSpcReduction="10000"/>
          </a:bodyPr>
          <a:lstStyle/>
          <a:p>
            <a:r>
              <a:rPr lang="pl-PL" b="1" i="1" dirty="0" smtClean="0"/>
              <a:t>Spółka</a:t>
            </a:r>
            <a:r>
              <a:rPr lang="pl-PL" dirty="0" smtClean="0"/>
              <a:t> - rodzaj działalności osób fizycznych lub prawnych oparty na umowie albo statucie, a mający zazwyczaj na celu prowadzenie działalności gospodarczej.</a:t>
            </a:r>
          </a:p>
          <a:p>
            <a:pPr>
              <a:buNone/>
            </a:pPr>
            <a:r>
              <a:rPr lang="pl-PL" dirty="0" smtClean="0"/>
              <a:t>    Jako spółkę określa się wiele różnych instytucji prawa, mających ze sobą niewiele wspólnego poza nazwą. Spółki systematyzuje się najczęściej według gałęzi prawa, która je reguluje. </a:t>
            </a:r>
          </a:p>
          <a:p>
            <a:endParaRPr lang="pl-PL" dirty="0"/>
          </a:p>
        </p:txBody>
      </p:sp>
      <p:pic>
        <p:nvPicPr>
          <p:cNvPr id="7170" name="Picture 2"/>
          <p:cNvPicPr>
            <a:picLocks noChangeAspect="1" noChangeArrowheads="1"/>
          </p:cNvPicPr>
          <p:nvPr/>
        </p:nvPicPr>
        <p:blipFill>
          <a:blip r:embed="rId2" cstate="print"/>
          <a:srcRect/>
          <a:stretch>
            <a:fillRect/>
          </a:stretch>
        </p:blipFill>
        <p:spPr bwMode="auto">
          <a:xfrm>
            <a:off x="6876256" y="0"/>
            <a:ext cx="2049016" cy="15367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dirty="0"/>
          </a:p>
        </p:txBody>
      </p:sp>
      <p:sp>
        <p:nvSpPr>
          <p:cNvPr id="3" name="Symbol zastępczy zawartości 2"/>
          <p:cNvSpPr>
            <a:spLocks noGrp="1"/>
          </p:cNvSpPr>
          <p:nvPr>
            <p:ph idx="1"/>
          </p:nvPr>
        </p:nvSpPr>
        <p:spPr/>
        <p:txBody>
          <a:bodyPr>
            <a:normAutofit/>
          </a:bodyPr>
          <a:lstStyle/>
          <a:p>
            <a:endParaRPr lang="pl-PL" dirty="0" smtClean="0"/>
          </a:p>
          <a:p>
            <a:r>
              <a:rPr lang="pl-PL" dirty="0" smtClean="0"/>
              <a:t>Mianem spółki często określane są różne instytucje prawa, które poza nazwą, nie mają ze sobą wiele wspólnego. Spółki są systematyzowane na podstawie gałęzi prawa, jaka je reguluje. </a:t>
            </a:r>
            <a:r>
              <a:rPr lang="pl-PL" sz="3600" dirty="0" smtClean="0"/>
              <a:t/>
            </a:r>
            <a:br>
              <a:rPr lang="pl-PL" sz="3600" dirty="0" smtClean="0"/>
            </a:br>
            <a:endParaRPr lang="pl-PL" sz="3600" dirty="0"/>
          </a:p>
        </p:txBody>
      </p:sp>
      <p:pic>
        <p:nvPicPr>
          <p:cNvPr id="2050" name="Picture 2"/>
          <p:cNvPicPr>
            <a:picLocks noChangeAspect="1" noChangeArrowheads="1"/>
          </p:cNvPicPr>
          <p:nvPr/>
        </p:nvPicPr>
        <p:blipFill>
          <a:blip r:embed="rId2" cstate="print"/>
          <a:srcRect/>
          <a:stretch>
            <a:fillRect/>
          </a:stretch>
        </p:blipFill>
        <p:spPr bwMode="auto">
          <a:xfrm>
            <a:off x="4572000" y="4365104"/>
            <a:ext cx="2223122" cy="176785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a:p>
        </p:txBody>
      </p:sp>
      <p:sp>
        <p:nvSpPr>
          <p:cNvPr id="3" name="Symbol zastępczy zawartości 2"/>
          <p:cNvSpPr>
            <a:spLocks noGrp="1"/>
          </p:cNvSpPr>
          <p:nvPr>
            <p:ph idx="1"/>
          </p:nvPr>
        </p:nvSpPr>
        <p:spPr/>
        <p:txBody>
          <a:bodyPr>
            <a:normAutofit lnSpcReduction="10000"/>
          </a:bodyPr>
          <a:lstStyle/>
          <a:p>
            <a:pPr>
              <a:buNone/>
            </a:pPr>
            <a:r>
              <a:rPr lang="pl-PL" dirty="0" smtClean="0"/>
              <a:t>	W polskim prawie można wyróżnić spółki prawa administracyjnego, które stanowią zrzeszenia ludzi powołane po to, aby nadzorować wspólne przedsięwzięcia. Dalej można wyróżnić spółki wodne oraz spółki do zagospodarowania wspólnot gruntowych, spółki prawa cywilnego spółki prawa handlowego, spółki osobowe, kapitałowe</a:t>
            </a:r>
          </a:p>
          <a:p>
            <a:pPr>
              <a:buNone/>
            </a:pPr>
            <a:r>
              <a:rPr lang="pl-PL" dirty="0"/>
              <a:t>	</a:t>
            </a:r>
            <a:r>
              <a:rPr lang="pl-PL" dirty="0" smtClean="0"/>
              <a:t> i paneuropejskie.</a:t>
            </a:r>
            <a:endParaRPr lang="pl-P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ytuł 6"/>
          <p:cNvSpPr>
            <a:spLocks noGrp="1"/>
          </p:cNvSpPr>
          <p:nvPr>
            <p:ph type="title"/>
          </p:nvPr>
        </p:nvSpPr>
        <p:spPr>
          <a:xfrm>
            <a:off x="467544" y="404664"/>
            <a:ext cx="8229600" cy="1143000"/>
          </a:xfrm>
        </p:spPr>
        <p:txBody>
          <a:bodyPr/>
          <a:lstStyle/>
          <a:p>
            <a:endParaRPr lang="pl-PL" dirty="0"/>
          </a:p>
        </p:txBody>
      </p:sp>
      <p:sp>
        <p:nvSpPr>
          <p:cNvPr id="8" name="Symbol zastępczy zawartości 7"/>
          <p:cNvSpPr>
            <a:spLocks noGrp="1"/>
          </p:cNvSpPr>
          <p:nvPr>
            <p:ph idx="1"/>
          </p:nvPr>
        </p:nvSpPr>
        <p:spPr/>
        <p:txBody>
          <a:bodyPr/>
          <a:lstStyle/>
          <a:p>
            <a:pPr algn="ctr">
              <a:buNone/>
            </a:pPr>
            <a:r>
              <a:rPr lang="pl-PL" sz="4800" b="1" dirty="0" smtClean="0"/>
              <a:t>SPÓŁKA</a:t>
            </a:r>
          </a:p>
          <a:p>
            <a:pPr algn="ctr">
              <a:buNone/>
            </a:pPr>
            <a:endParaRPr lang="pl-PL" b="1" dirty="0"/>
          </a:p>
        </p:txBody>
      </p:sp>
      <p:sp>
        <p:nvSpPr>
          <p:cNvPr id="9" name="Prostokąt 8"/>
          <p:cNvSpPr/>
          <p:nvPr/>
        </p:nvSpPr>
        <p:spPr>
          <a:xfrm>
            <a:off x="1619672" y="2708920"/>
            <a:ext cx="216024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 </a:t>
            </a:r>
            <a:r>
              <a:rPr lang="pl-PL" dirty="0"/>
              <a:t>P</a:t>
            </a:r>
            <a:r>
              <a:rPr lang="pl-PL" dirty="0" smtClean="0"/>
              <a:t>rawa handlowego</a:t>
            </a:r>
            <a:endParaRPr lang="pl-PL" dirty="0"/>
          </a:p>
        </p:txBody>
      </p:sp>
      <p:sp>
        <p:nvSpPr>
          <p:cNvPr id="10" name="Prostokąt 9"/>
          <p:cNvSpPr/>
          <p:nvPr/>
        </p:nvSpPr>
        <p:spPr>
          <a:xfrm>
            <a:off x="5076056" y="2708920"/>
            <a:ext cx="2952328"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Cywilna( nie obejmuje kodeksu praw handlowych lecz kodeks cywilny</a:t>
            </a:r>
            <a:endParaRPr lang="pl-PL" dirty="0"/>
          </a:p>
        </p:txBody>
      </p:sp>
      <p:cxnSp>
        <p:nvCxnSpPr>
          <p:cNvPr id="12" name="Łącznik prosty ze strzałką 11"/>
          <p:cNvCxnSpPr/>
          <p:nvPr/>
        </p:nvCxnSpPr>
        <p:spPr>
          <a:xfrm flipH="1">
            <a:off x="2699792" y="2276872"/>
            <a:ext cx="648072" cy="288032"/>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4" name="Łącznik prosty ze strzałką 13"/>
          <p:cNvCxnSpPr/>
          <p:nvPr/>
        </p:nvCxnSpPr>
        <p:spPr>
          <a:xfrm>
            <a:off x="5652120" y="2204864"/>
            <a:ext cx="648072" cy="288032"/>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
        <p:nvSpPr>
          <p:cNvPr id="15" name="Prostokąt 14"/>
          <p:cNvSpPr/>
          <p:nvPr/>
        </p:nvSpPr>
        <p:spPr>
          <a:xfrm>
            <a:off x="467544" y="4725144"/>
            <a:ext cx="165618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Osobowe</a:t>
            </a:r>
            <a:endParaRPr lang="pl-PL" dirty="0"/>
          </a:p>
        </p:txBody>
      </p:sp>
      <p:sp>
        <p:nvSpPr>
          <p:cNvPr id="16" name="Prostokąt 15"/>
          <p:cNvSpPr/>
          <p:nvPr/>
        </p:nvSpPr>
        <p:spPr>
          <a:xfrm>
            <a:off x="2915816" y="4725144"/>
            <a:ext cx="1656184" cy="648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smtClean="0"/>
              <a:t>Kapitałowe</a:t>
            </a:r>
            <a:endParaRPr lang="pl-PL" dirty="0"/>
          </a:p>
        </p:txBody>
      </p:sp>
      <p:cxnSp>
        <p:nvCxnSpPr>
          <p:cNvPr id="18" name="Łącznik prosty ze strzałką 17"/>
          <p:cNvCxnSpPr/>
          <p:nvPr/>
        </p:nvCxnSpPr>
        <p:spPr>
          <a:xfrm flipH="1">
            <a:off x="1115616" y="3789040"/>
            <a:ext cx="720080" cy="792088"/>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Łącznik prosty ze strzałką 20"/>
          <p:cNvCxnSpPr/>
          <p:nvPr/>
        </p:nvCxnSpPr>
        <p:spPr>
          <a:xfrm>
            <a:off x="3491880" y="3789040"/>
            <a:ext cx="504056" cy="720080"/>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pic>
        <p:nvPicPr>
          <p:cNvPr id="6146" name="Picture 2"/>
          <p:cNvPicPr>
            <a:picLocks noChangeAspect="1" noChangeArrowheads="1"/>
          </p:cNvPicPr>
          <p:nvPr/>
        </p:nvPicPr>
        <p:blipFill>
          <a:blip r:embed="rId2" cstate="print"/>
          <a:srcRect/>
          <a:stretch>
            <a:fillRect/>
          </a:stretch>
        </p:blipFill>
        <p:spPr bwMode="auto">
          <a:xfrm>
            <a:off x="5724128" y="4293096"/>
            <a:ext cx="2865107" cy="21488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endParaRPr lang="pl-PL" dirty="0"/>
          </a:p>
        </p:txBody>
      </p:sp>
      <p:sp>
        <p:nvSpPr>
          <p:cNvPr id="3" name="Symbol zastępczy tekstu 2"/>
          <p:cNvSpPr>
            <a:spLocks noGrp="1"/>
          </p:cNvSpPr>
          <p:nvPr>
            <p:ph type="body" idx="1"/>
          </p:nvPr>
        </p:nvSpPr>
        <p:spPr>
          <a:xfrm>
            <a:off x="395536" y="1535112"/>
            <a:ext cx="4101852" cy="669751"/>
          </a:xfrm>
          <a:solidFill>
            <a:srgbClr val="336699"/>
          </a:solidFill>
        </p:spPr>
        <p:txBody>
          <a:bodyPr/>
          <a:lstStyle/>
          <a:p>
            <a:pPr algn="ctr"/>
            <a:r>
              <a:rPr lang="pl-PL" dirty="0" smtClean="0">
                <a:solidFill>
                  <a:schemeClr val="tx1">
                    <a:lumMod val="95000"/>
                    <a:lumOff val="5000"/>
                  </a:schemeClr>
                </a:solidFill>
              </a:rPr>
              <a:t>OSOBOWE</a:t>
            </a:r>
            <a:endParaRPr lang="pl-PL" dirty="0">
              <a:solidFill>
                <a:schemeClr val="tx1">
                  <a:lumMod val="95000"/>
                  <a:lumOff val="5000"/>
                </a:schemeClr>
              </a:solidFill>
            </a:endParaRPr>
          </a:p>
        </p:txBody>
      </p:sp>
      <p:sp>
        <p:nvSpPr>
          <p:cNvPr id="4" name="Symbol zastępczy zawartości 3"/>
          <p:cNvSpPr>
            <a:spLocks noGrp="1"/>
          </p:cNvSpPr>
          <p:nvPr>
            <p:ph sz="half" idx="2"/>
          </p:nvPr>
        </p:nvSpPr>
        <p:spPr>
          <a:xfrm>
            <a:off x="395536" y="2204864"/>
            <a:ext cx="4112196" cy="3888432"/>
          </a:xfrm>
          <a:solidFill>
            <a:schemeClr val="accent4">
              <a:lumMod val="75000"/>
            </a:schemeClr>
          </a:solidFill>
        </p:spPr>
        <p:txBody>
          <a:bodyPr/>
          <a:lstStyle/>
          <a:p>
            <a:pPr>
              <a:buNone/>
            </a:pPr>
            <a:endParaRPr lang="pl-PL" dirty="0"/>
          </a:p>
          <a:p>
            <a:r>
              <a:rPr lang="pl-PL" dirty="0" smtClean="0"/>
              <a:t>jawna </a:t>
            </a:r>
            <a:r>
              <a:rPr lang="pl-PL" b="1" dirty="0" err="1" smtClean="0"/>
              <a:t>sp.j</a:t>
            </a:r>
            <a:endParaRPr lang="pl-PL" b="1" dirty="0" smtClean="0"/>
          </a:p>
          <a:p>
            <a:r>
              <a:rPr lang="pl-PL" dirty="0"/>
              <a:t>p</a:t>
            </a:r>
            <a:r>
              <a:rPr lang="pl-PL" dirty="0" smtClean="0"/>
              <a:t>artnerska</a:t>
            </a:r>
            <a:r>
              <a:rPr lang="pl-PL" b="1" dirty="0" smtClean="0"/>
              <a:t> </a:t>
            </a:r>
            <a:r>
              <a:rPr lang="pl-PL" b="1" dirty="0" err="1" smtClean="0"/>
              <a:t>sp.p</a:t>
            </a:r>
            <a:endParaRPr lang="pl-PL" b="1" dirty="0" smtClean="0"/>
          </a:p>
          <a:p>
            <a:r>
              <a:rPr lang="pl-PL" dirty="0"/>
              <a:t>k</a:t>
            </a:r>
            <a:r>
              <a:rPr lang="pl-PL" dirty="0" smtClean="0"/>
              <a:t>omandytowa </a:t>
            </a:r>
            <a:r>
              <a:rPr lang="pl-PL" b="1" dirty="0" err="1" smtClean="0"/>
              <a:t>sp.k</a:t>
            </a:r>
            <a:endParaRPr lang="pl-PL" b="1" dirty="0" smtClean="0"/>
          </a:p>
          <a:p>
            <a:r>
              <a:rPr lang="pl-PL" dirty="0" smtClean="0"/>
              <a:t>komandytowo-akcyjna</a:t>
            </a:r>
            <a:r>
              <a:rPr lang="pl-PL" dirty="0" smtClean="0">
                <a:solidFill>
                  <a:schemeClr val="tx2"/>
                </a:solidFill>
              </a:rPr>
              <a:t> </a:t>
            </a:r>
            <a:r>
              <a:rPr lang="pl-PL" b="1" dirty="0" smtClean="0">
                <a:solidFill>
                  <a:schemeClr val="tx1">
                    <a:lumMod val="95000"/>
                    <a:lumOff val="5000"/>
                  </a:schemeClr>
                </a:solidFill>
              </a:rPr>
              <a:t>S.K.A</a:t>
            </a:r>
          </a:p>
          <a:p>
            <a:pPr>
              <a:buNone/>
            </a:pPr>
            <a:endParaRPr lang="pl-PL" dirty="0" smtClean="0">
              <a:solidFill>
                <a:schemeClr val="tx2"/>
              </a:solidFill>
            </a:endParaRPr>
          </a:p>
        </p:txBody>
      </p:sp>
      <p:sp>
        <p:nvSpPr>
          <p:cNvPr id="5" name="Symbol zastępczy tekstu 4"/>
          <p:cNvSpPr>
            <a:spLocks noGrp="1"/>
          </p:cNvSpPr>
          <p:nvPr>
            <p:ph type="body" sz="quarter" idx="3"/>
          </p:nvPr>
        </p:nvSpPr>
        <p:spPr>
          <a:solidFill>
            <a:srgbClr val="336699"/>
          </a:solidFill>
        </p:spPr>
        <p:txBody>
          <a:bodyPr/>
          <a:lstStyle/>
          <a:p>
            <a:pPr algn="ctr"/>
            <a:r>
              <a:rPr lang="pl-PL" dirty="0" smtClean="0"/>
              <a:t>KAPITAŁOWE</a:t>
            </a:r>
            <a:endParaRPr lang="pl-PL" dirty="0"/>
          </a:p>
        </p:txBody>
      </p:sp>
      <p:sp>
        <p:nvSpPr>
          <p:cNvPr id="6" name="Symbol zastępczy zawartości 5"/>
          <p:cNvSpPr>
            <a:spLocks noGrp="1"/>
          </p:cNvSpPr>
          <p:nvPr>
            <p:ph sz="quarter" idx="4"/>
          </p:nvPr>
        </p:nvSpPr>
        <p:spPr>
          <a:xfrm>
            <a:off x="4645025" y="2174875"/>
            <a:ext cx="4041775" cy="3918421"/>
          </a:xfrm>
          <a:solidFill>
            <a:schemeClr val="accent4">
              <a:lumMod val="75000"/>
            </a:schemeClr>
          </a:solidFill>
        </p:spPr>
        <p:txBody>
          <a:bodyPr/>
          <a:lstStyle/>
          <a:p>
            <a:endParaRPr lang="pl-PL" dirty="0" smtClean="0"/>
          </a:p>
          <a:p>
            <a:r>
              <a:rPr lang="pl-PL" dirty="0"/>
              <a:t>z</a:t>
            </a:r>
            <a:r>
              <a:rPr lang="pl-PL" dirty="0" smtClean="0"/>
              <a:t> ograniczoną odpowiedzialnością            </a:t>
            </a:r>
            <a:r>
              <a:rPr lang="pl-PL" b="1" dirty="0" smtClean="0"/>
              <a:t>sp. </a:t>
            </a:r>
            <a:r>
              <a:rPr lang="pl-PL" b="1" dirty="0"/>
              <a:t>z</a:t>
            </a:r>
            <a:r>
              <a:rPr lang="pl-PL" b="1" dirty="0" smtClean="0"/>
              <a:t> o.o.</a:t>
            </a:r>
          </a:p>
          <a:p>
            <a:r>
              <a:rPr lang="pl-PL" dirty="0"/>
              <a:t>s</a:t>
            </a:r>
            <a:r>
              <a:rPr lang="pl-PL" dirty="0" smtClean="0"/>
              <a:t>półka akcyjna</a:t>
            </a:r>
            <a:r>
              <a:rPr lang="pl-PL" b="1" dirty="0" smtClean="0"/>
              <a:t> S.A</a:t>
            </a:r>
          </a:p>
        </p:txBody>
      </p:sp>
      <p:pic>
        <p:nvPicPr>
          <p:cNvPr id="3074" name="Picture 2"/>
          <p:cNvPicPr>
            <a:picLocks noChangeAspect="1" noChangeArrowheads="1"/>
          </p:cNvPicPr>
          <p:nvPr/>
        </p:nvPicPr>
        <p:blipFill>
          <a:blip r:embed="rId2" cstate="print"/>
          <a:srcRect/>
          <a:stretch>
            <a:fillRect/>
          </a:stretch>
        </p:blipFill>
        <p:spPr bwMode="auto">
          <a:xfrm>
            <a:off x="3779912" y="4869160"/>
            <a:ext cx="1512168" cy="14315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smtClean="0"/>
              <a:t>Co to jest spółka kapitałowa?</a:t>
            </a:r>
            <a:endParaRPr lang="pl-PL" b="1" dirty="0"/>
          </a:p>
        </p:txBody>
      </p:sp>
      <p:sp>
        <p:nvSpPr>
          <p:cNvPr id="3" name="Symbol zastępczy zawartości 2"/>
          <p:cNvSpPr>
            <a:spLocks noGrp="1"/>
          </p:cNvSpPr>
          <p:nvPr>
            <p:ph idx="1"/>
          </p:nvPr>
        </p:nvSpPr>
        <p:spPr/>
        <p:txBody>
          <a:bodyPr/>
          <a:lstStyle/>
          <a:p>
            <a:endParaRPr lang="pl-PL" b="1" i="1" dirty="0" smtClean="0"/>
          </a:p>
          <a:p>
            <a:r>
              <a:rPr lang="pl-PL" b="1" i="1" dirty="0" smtClean="0"/>
              <a:t>Spółka kapitałowa</a:t>
            </a:r>
            <a:r>
              <a:rPr lang="pl-PL" i="1" dirty="0" smtClean="0"/>
              <a:t> </a:t>
            </a:r>
            <a:r>
              <a:rPr lang="pl-PL" dirty="0" smtClean="0"/>
              <a:t>– forma prawna organizacji podmiotów gospodarczych, najczęściej wykorzystywana w prowadzeniu dużych przedsiębiorstw, a także w wewnętrznej organizacji grup kapitałowych.</a:t>
            </a:r>
            <a:endParaRPr lang="pl-PL" dirty="0"/>
          </a:p>
        </p:txBody>
      </p:sp>
      <p:pic>
        <p:nvPicPr>
          <p:cNvPr id="4098" name="Picture 2"/>
          <p:cNvPicPr>
            <a:picLocks noChangeAspect="1" noChangeArrowheads="1"/>
          </p:cNvPicPr>
          <p:nvPr/>
        </p:nvPicPr>
        <p:blipFill>
          <a:blip r:embed="rId2" cstate="print"/>
          <a:srcRect/>
          <a:stretch>
            <a:fillRect/>
          </a:stretch>
        </p:blipFill>
        <p:spPr bwMode="auto">
          <a:xfrm>
            <a:off x="2483768" y="4725144"/>
            <a:ext cx="3960440" cy="197513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smtClean="0"/>
              <a:t>SPÓŁKI KAPITAŁOWE</a:t>
            </a:r>
            <a:endParaRPr lang="pl-PL" dirty="0"/>
          </a:p>
        </p:txBody>
      </p:sp>
      <p:sp>
        <p:nvSpPr>
          <p:cNvPr id="6" name="Symbol zastępczy tekstu 5"/>
          <p:cNvSpPr>
            <a:spLocks noGrp="1"/>
          </p:cNvSpPr>
          <p:nvPr>
            <p:ph type="body" idx="1"/>
          </p:nvPr>
        </p:nvSpPr>
        <p:spPr>
          <a:solidFill>
            <a:schemeClr val="accent4">
              <a:lumMod val="60000"/>
              <a:lumOff val="40000"/>
            </a:schemeClr>
          </a:solidFill>
        </p:spPr>
        <p:txBody>
          <a:bodyPr>
            <a:normAutofit fontScale="92500" lnSpcReduction="20000"/>
          </a:bodyPr>
          <a:lstStyle/>
          <a:p>
            <a:pPr algn="ctr"/>
            <a:r>
              <a:rPr lang="pl-PL" smtClean="0"/>
              <a:t>Spółka z ograniczoną odpowiedzialnością</a:t>
            </a:r>
            <a:endParaRPr lang="pl-PL" dirty="0"/>
          </a:p>
        </p:txBody>
      </p:sp>
      <p:sp>
        <p:nvSpPr>
          <p:cNvPr id="7" name="Symbol zastępczy zawartości 6"/>
          <p:cNvSpPr>
            <a:spLocks noGrp="1"/>
          </p:cNvSpPr>
          <p:nvPr>
            <p:ph sz="half" idx="2"/>
          </p:nvPr>
        </p:nvSpPr>
        <p:spPr/>
        <p:txBody>
          <a:bodyPr>
            <a:normAutofit/>
          </a:bodyPr>
          <a:lstStyle/>
          <a:p>
            <a:r>
              <a:rPr lang="pl-PL" sz="1600" smtClean="0"/>
              <a:t>posiada osobowość prawną w momencie wpisu do rejestru</a:t>
            </a:r>
          </a:p>
          <a:p>
            <a:r>
              <a:rPr lang="pl-PL" sz="1600" smtClean="0"/>
              <a:t>wspólnicy- udziałowcy</a:t>
            </a:r>
          </a:p>
          <a:p>
            <a:r>
              <a:rPr lang="pl-PL" sz="1600" smtClean="0"/>
              <a:t>najważniejszy organ to Walne Zgromadzenie Udziałowców</a:t>
            </a:r>
          </a:p>
          <a:p>
            <a:r>
              <a:rPr lang="pl-PL" sz="1600" smtClean="0"/>
              <a:t>ZARZĄD- organ wykonawczy</a:t>
            </a:r>
          </a:p>
          <a:p>
            <a:r>
              <a:rPr lang="pl-PL" sz="1600" smtClean="0"/>
              <a:t>organem kontrolnym jest RADA NADZORCZA bądź komisja rewizyjna</a:t>
            </a:r>
          </a:p>
          <a:p>
            <a:r>
              <a:rPr lang="pl-PL" sz="1600" smtClean="0"/>
              <a:t>emituje udziały</a:t>
            </a:r>
          </a:p>
          <a:p>
            <a:r>
              <a:rPr lang="pl-PL" sz="1600" smtClean="0"/>
              <a:t>nie mogą być przedmiotem obrotu giełdowego</a:t>
            </a:r>
          </a:p>
          <a:p>
            <a:r>
              <a:rPr lang="pl-PL" sz="1600" smtClean="0"/>
              <a:t>za zobowiązania odpowiada spółka, majątek wspólników jest nietykalny</a:t>
            </a:r>
          </a:p>
          <a:p>
            <a:endParaRPr lang="pl-PL" sz="1600" dirty="0"/>
          </a:p>
        </p:txBody>
      </p:sp>
      <p:sp>
        <p:nvSpPr>
          <p:cNvPr id="8" name="Symbol zastępczy tekstu 7"/>
          <p:cNvSpPr>
            <a:spLocks noGrp="1"/>
          </p:cNvSpPr>
          <p:nvPr>
            <p:ph type="body" sz="quarter" idx="3"/>
          </p:nvPr>
        </p:nvSpPr>
        <p:spPr>
          <a:solidFill>
            <a:schemeClr val="accent4">
              <a:lumMod val="60000"/>
              <a:lumOff val="40000"/>
            </a:schemeClr>
          </a:solidFill>
        </p:spPr>
        <p:txBody>
          <a:bodyPr/>
          <a:lstStyle/>
          <a:p>
            <a:pPr algn="ctr"/>
            <a:r>
              <a:rPr lang="pl-PL" smtClean="0"/>
              <a:t>Spółka akcyjna</a:t>
            </a:r>
            <a:endParaRPr lang="pl-PL" dirty="0"/>
          </a:p>
        </p:txBody>
      </p:sp>
      <p:sp>
        <p:nvSpPr>
          <p:cNvPr id="9" name="Symbol zastępczy zawartości 8"/>
          <p:cNvSpPr>
            <a:spLocks noGrp="1"/>
          </p:cNvSpPr>
          <p:nvPr>
            <p:ph sz="quarter" idx="4"/>
          </p:nvPr>
        </p:nvSpPr>
        <p:spPr/>
        <p:txBody>
          <a:bodyPr>
            <a:normAutofit/>
          </a:bodyPr>
          <a:lstStyle/>
          <a:p>
            <a:r>
              <a:rPr lang="pl-PL" sz="1600" smtClean="0"/>
              <a:t>posiada osobowość prawną w momencie wpisu do rejestru</a:t>
            </a:r>
          </a:p>
          <a:p>
            <a:r>
              <a:rPr lang="pl-PL" sz="1600" smtClean="0"/>
              <a:t>wspólnicy- akcjonariusze</a:t>
            </a:r>
          </a:p>
          <a:p>
            <a:r>
              <a:rPr lang="pl-PL" sz="1600" smtClean="0"/>
              <a:t>najważniejszy organ to Walne Zgromadzenie Akcjonariuszy</a:t>
            </a:r>
          </a:p>
          <a:p>
            <a:r>
              <a:rPr lang="pl-PL" sz="1600" smtClean="0"/>
              <a:t>ZARZĄD- organ wykonawczy</a:t>
            </a:r>
          </a:p>
          <a:p>
            <a:r>
              <a:rPr lang="pl-PL" sz="1600" smtClean="0"/>
              <a:t>organem kontrolnym jest RADA NADZORCZA bądź komisja rewizyjna </a:t>
            </a:r>
          </a:p>
          <a:p>
            <a:r>
              <a:rPr lang="pl-PL" sz="1600" smtClean="0"/>
              <a:t>emituje akcje</a:t>
            </a:r>
          </a:p>
          <a:p>
            <a:r>
              <a:rPr lang="pl-PL" sz="1600" smtClean="0"/>
              <a:t>mogą być przedmiotem obrotu giełdowego: mogą wchodzić ze swymi akcjami na giełdę</a:t>
            </a:r>
          </a:p>
          <a:p>
            <a:r>
              <a:rPr lang="pl-PL" sz="1600" smtClean="0"/>
              <a:t>Za zobowiązania odpowiada spółka, majątek wspólników jest nietykalny</a:t>
            </a:r>
          </a:p>
          <a:p>
            <a:endParaRPr lang="pl-PL" sz="1600" smtClean="0"/>
          </a:p>
          <a:p>
            <a:endParaRPr lang="pl-PL" sz="16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b="1" dirty="0" smtClean="0"/>
              <a:t>Co to jest spółka komandytowa?</a:t>
            </a:r>
            <a:endParaRPr lang="pl-PL" b="1" dirty="0"/>
          </a:p>
        </p:txBody>
      </p:sp>
      <p:sp>
        <p:nvSpPr>
          <p:cNvPr id="7" name="Symbol zastępczy zawartości 6"/>
          <p:cNvSpPr>
            <a:spLocks noGrp="1"/>
          </p:cNvSpPr>
          <p:nvPr>
            <p:ph idx="1"/>
          </p:nvPr>
        </p:nvSpPr>
        <p:spPr/>
        <p:txBody>
          <a:bodyPr>
            <a:normAutofit fontScale="92500"/>
          </a:bodyPr>
          <a:lstStyle/>
          <a:p>
            <a:r>
              <a:rPr lang="pl-PL" b="1" i="1" dirty="0" smtClean="0"/>
              <a:t>Spółka komandytowa- </a:t>
            </a:r>
            <a:r>
              <a:rPr lang="pl-PL" dirty="0" smtClean="0"/>
              <a:t>jest spółką osobową mającą na celu prowadzenie przedsiębiorstwa pod własną firmą, w której wobec wierzycieli za zobowiązania spółki co najmniej jeden wspólnik odpowiada bez ograniczenia (</a:t>
            </a:r>
            <a:r>
              <a:rPr lang="pl-PL" dirty="0" err="1" smtClean="0"/>
              <a:t>komplementariusz</a:t>
            </a:r>
            <a:r>
              <a:rPr lang="pl-PL" dirty="0" smtClean="0"/>
              <a:t>), a odpowiedzialność co najmniej jednego wspólnika (komandytariusza) jest ograniczona.</a:t>
            </a:r>
          </a:p>
          <a:p>
            <a:r>
              <a:rPr lang="pl-PL" dirty="0" smtClean="0"/>
              <a:t> Umowa spółki komandytowej powinna być zawarta w formie aktu notarialnego</a:t>
            </a:r>
            <a:r>
              <a:rPr lang="pl-PL" b="1" dirty="0" smtClean="0"/>
              <a:t>.</a:t>
            </a:r>
            <a:endParaRPr lang="pl-PL" b="1" i="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otyw pakietu Office">
  <a:themeElements>
    <a:clrScheme name="Początek">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379</Words>
  <Application>Microsoft Office PowerPoint</Application>
  <PresentationFormat>Pokaz na ekranie (4:3)</PresentationFormat>
  <Paragraphs>65</Paragraphs>
  <Slides>11</Slides>
  <Notes>0</Notes>
  <HiddenSlides>0</HiddenSlides>
  <MMClips>0</MMClips>
  <ScaleCrop>false</ScaleCrop>
  <HeadingPairs>
    <vt:vector size="4" baseType="variant">
      <vt:variant>
        <vt:lpstr>Motyw</vt:lpstr>
      </vt:variant>
      <vt:variant>
        <vt:i4>1</vt:i4>
      </vt:variant>
      <vt:variant>
        <vt:lpstr>Tytuły slajdów</vt:lpstr>
      </vt:variant>
      <vt:variant>
        <vt:i4>11</vt:i4>
      </vt:variant>
    </vt:vector>
  </HeadingPairs>
  <TitlesOfParts>
    <vt:vector size="12" baseType="lpstr">
      <vt:lpstr>Motyw pakietu Office</vt:lpstr>
      <vt:lpstr>Slajd 1</vt:lpstr>
      <vt:lpstr>Co to jest spółka?</vt:lpstr>
      <vt:lpstr>Slajd 3</vt:lpstr>
      <vt:lpstr>Slajd 4</vt:lpstr>
      <vt:lpstr>Slajd 5</vt:lpstr>
      <vt:lpstr>Slajd 6</vt:lpstr>
      <vt:lpstr>Co to jest spółka kapitałowa?</vt:lpstr>
      <vt:lpstr>SPÓŁKI KAPITAŁOWE</vt:lpstr>
      <vt:lpstr>Co to jest spółka komandytowa?</vt:lpstr>
      <vt:lpstr>Slajd 10</vt:lpstr>
      <vt:lpstr>Slajd 11</vt:lpstr>
    </vt:vector>
  </TitlesOfParts>
  <Company>trans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Darek jach</dc:creator>
  <cp:lastModifiedBy>Darek jach</cp:lastModifiedBy>
  <cp:revision>17</cp:revision>
  <dcterms:created xsi:type="dcterms:W3CDTF">2012-02-09T13:34:01Z</dcterms:created>
  <dcterms:modified xsi:type="dcterms:W3CDTF">2012-02-09T16:22:07Z</dcterms:modified>
</cp:coreProperties>
</file>