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_rels/presentation.xml.rels" ContentType="application/vnd.openxmlformats-package.relationships+xml"/>
  <Override PartName="/ppt/media/image5.png" ContentType="image/png"/>
  <Override PartName="/ppt/media/image10.png" ContentType="image/png"/>
  <Override PartName="/ppt/media/image4.png" ContentType="image/png"/>
  <Override PartName="/ppt/media/image3.png" ContentType="image/png"/>
  <Override PartName="/ppt/media/image1.png" ContentType="image/png"/>
  <Override PartName="/ppt/media/image2.png" ContentType="image/png"/>
  <Override PartName="/ppt/media/image8.png" ContentType="image/png"/>
  <Override PartName="/ppt/media/image9.png" ContentType="image/png"/>
  <Override PartName="/ppt/media/image7.png" ContentType="image/png"/>
  <Override PartName="/ppt/media/image11.png" ContentType="image/png"/>
  <Override PartName="/ppt/media/image6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684720" y="766440"/>
            <a:ext cx="10057680" cy="1608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1c4587"/>
                </a:solidFill>
                <a:latin typeface="Open Sans"/>
                <a:ea typeface="Open Sans"/>
              </a:rPr>
              <a:t>Poznacie wiele okresów warunkowych ale zaczynamu od pierwszego: first </a:t>
            </a:r>
            <a:r>
              <a:rPr b="0" lang="fr-FR" sz="4400" spc="-1" strike="noStrike">
                <a:solidFill>
                  <a:srgbClr val="1c4587"/>
                </a:solidFill>
                <a:latin typeface="Open Sans"/>
                <a:ea typeface="Open Sans"/>
              </a:rPr>
              <a:t>conditional</a:t>
            </a:r>
            <a:r>
              <a:rPr b="0" lang="en-US" sz="4400" spc="-1" strike="noStrike">
                <a:solidFill>
                  <a:srgbClr val="1c4587"/>
                </a:solidFill>
                <a:latin typeface="Open Sans"/>
                <a:ea typeface="Open Sans"/>
              </a:rPr>
              <a:t>.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684720" y="2665800"/>
            <a:ext cx="10057680" cy="226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90000"/>
              </a:lnSpc>
            </a:pPr>
            <a:r>
              <a:rPr b="0" lang="en-US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Let’s look at:</a:t>
            </a:r>
            <a:endParaRPr b="0" lang="en-US" sz="2000" spc="-1" strike="noStrike">
              <a:latin typeface="Arial"/>
            </a:endParaRPr>
          </a:p>
          <a:p>
            <a:pPr marL="457200" indent="-456480">
              <a:lnSpc>
                <a:spcPct val="90000"/>
              </a:lnSpc>
              <a:spcBef>
                <a:spcPts val="1199"/>
              </a:spcBef>
              <a:buClr>
                <a:srgbClr val="1c4587"/>
              </a:buClr>
              <a:buSzPct val="85000"/>
              <a:buFont typeface="Open Sans"/>
              <a:buAutoNum type="arabicPeriod"/>
            </a:pPr>
            <a:r>
              <a:rPr b="0" lang="en-US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When we use the first </a:t>
            </a:r>
            <a:r>
              <a:rPr b="0" lang="fr-FR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conditional</a:t>
            </a:r>
            <a:r>
              <a:rPr b="0" lang="en-US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.</a:t>
            </a:r>
            <a:endParaRPr b="0" lang="en-US" sz="2000" spc="-1" strike="noStrike">
              <a:latin typeface="Arial"/>
            </a:endParaRPr>
          </a:p>
          <a:p>
            <a:pPr marL="457200" indent="-456480">
              <a:lnSpc>
                <a:spcPct val="90000"/>
              </a:lnSpc>
              <a:spcBef>
                <a:spcPts val="1199"/>
              </a:spcBef>
              <a:buClr>
                <a:srgbClr val="1c4587"/>
              </a:buClr>
              <a:buSzPct val="85000"/>
              <a:buFont typeface="Open Sans"/>
              <a:buAutoNum type="arabicPeriod"/>
            </a:pPr>
            <a:r>
              <a:rPr b="0" lang="en-US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How we make sentence in the first conditional.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0" name="CustomShape 3"/>
          <p:cNvSpPr/>
          <p:nvPr/>
        </p:nvSpPr>
        <p:spPr>
          <a:xfrm>
            <a:off x="8903520" y="5226480"/>
            <a:ext cx="2790720" cy="1116720"/>
          </a:xfrm>
          <a:prstGeom prst="homePlate">
            <a:avLst>
              <a:gd name="adj" fmla="val 50000"/>
            </a:avLst>
          </a:prstGeom>
          <a:solidFill>
            <a:srgbClr val="00a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When do we use it?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41" name="CustomShape 4"/>
          <p:cNvSpPr/>
          <p:nvPr/>
        </p:nvSpPr>
        <p:spPr>
          <a:xfrm>
            <a:off x="275400" y="6343920"/>
            <a:ext cx="6327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Copyright © 201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9</a:t>
            </a: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 by Pearson Education      Gold Experience 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| Focus | High Note</a:t>
            </a:r>
            <a:endParaRPr b="0" lang="en-US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2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7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cbe6f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450720" y="206640"/>
            <a:ext cx="10685160" cy="1311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1" lang="en-US" sz="4400" spc="-1" strike="noStrike">
                <a:solidFill>
                  <a:srgbClr val="1c4587"/>
                </a:solidFill>
                <a:latin typeface="Open Sans"/>
                <a:ea typeface="Open Sans"/>
              </a:rPr>
              <a:t>Funkcja: </a:t>
            </a:r>
            <a:r>
              <a:rPr b="0" lang="en-US" sz="4400" spc="-1" strike="noStrike">
                <a:solidFill>
                  <a:srgbClr val="1c4587"/>
                </a:solidFill>
                <a:latin typeface="Open Sans"/>
                <a:ea typeface="Open Sans"/>
              </a:rPr>
              <a:t>the first </a:t>
            </a:r>
            <a:r>
              <a:rPr b="0" lang="fr-FR" sz="4400" spc="-1" strike="noStrike">
                <a:solidFill>
                  <a:srgbClr val="1c4587"/>
                </a:solidFill>
                <a:latin typeface="Open Sans"/>
                <a:ea typeface="Open Sans"/>
              </a:rPr>
              <a:t>conditional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43" name="Picture 19" descr=""/>
          <p:cNvPicPr/>
          <p:nvPr/>
        </p:nvPicPr>
        <p:blipFill>
          <a:blip r:embed="rId1"/>
          <a:stretch/>
        </p:blipFill>
        <p:spPr>
          <a:xfrm>
            <a:off x="5461200" y="4749840"/>
            <a:ext cx="1239120" cy="1239120"/>
          </a:xfrm>
          <a:prstGeom prst="rect">
            <a:avLst/>
          </a:prstGeom>
          <a:ln>
            <a:noFill/>
          </a:ln>
        </p:spPr>
      </p:pic>
      <p:sp>
        <p:nvSpPr>
          <p:cNvPr id="44" name="CustomShape 2"/>
          <p:cNvSpPr/>
          <p:nvPr/>
        </p:nvSpPr>
        <p:spPr>
          <a:xfrm>
            <a:off x="2238120" y="3039480"/>
            <a:ext cx="3084120" cy="1767600"/>
          </a:xfrm>
          <a:prstGeom prst="wedgeRoundRectCallout">
            <a:avLst>
              <a:gd name="adj1" fmla="val 62415"/>
              <a:gd name="adj2" fmla="val -11619"/>
              <a:gd name="adj3" fmla="val 16667"/>
            </a:avLst>
          </a:prstGeom>
          <a:solidFill>
            <a:srgbClr val="c9d5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Warunek stawiany przez chłopca to: ‘</a:t>
            </a: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If I feel better, …’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Czy on jest </a:t>
            </a:r>
            <a:r>
              <a:rPr b="0" lang="en-US" sz="1600" spc="-1" strike="noStrike" u="sng">
                <a:solidFill>
                  <a:srgbClr val="ffffff"/>
                </a:solidFill>
                <a:uFillTx/>
                <a:latin typeface="Open Sans"/>
                <a:ea typeface="Open Sans"/>
              </a:rPr>
              <a:t>pewien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 : he will feel better in the future; czy to tylko </a:t>
            </a:r>
            <a:r>
              <a:rPr b="0" lang="en-US" sz="1600" spc="-1" strike="noStrike" u="sng">
                <a:solidFill>
                  <a:srgbClr val="ffffff"/>
                </a:solidFill>
                <a:uFillTx/>
                <a:latin typeface="Open Sans"/>
                <a:ea typeface="Open Sans"/>
              </a:rPr>
              <a:t>możliwa sytuacaj?</a:t>
            </a:r>
            <a:endParaRPr b="0" lang="en-US" sz="1600" spc="-1" strike="noStrike">
              <a:latin typeface="Arial"/>
            </a:endParaRPr>
          </a:p>
        </p:txBody>
      </p:sp>
      <p:pic>
        <p:nvPicPr>
          <p:cNvPr id="45" name="Picture 17" descr=""/>
          <p:cNvPicPr/>
          <p:nvPr/>
        </p:nvPicPr>
        <p:blipFill>
          <a:blip r:embed="rId2"/>
          <a:stretch/>
        </p:blipFill>
        <p:spPr>
          <a:xfrm>
            <a:off x="773280" y="1240560"/>
            <a:ext cx="1239120" cy="1239120"/>
          </a:xfrm>
          <a:prstGeom prst="rect">
            <a:avLst/>
          </a:prstGeom>
          <a:ln>
            <a:noFill/>
          </a:ln>
        </p:spPr>
      </p:pic>
      <p:sp>
        <p:nvSpPr>
          <p:cNvPr id="46" name="CustomShape 3"/>
          <p:cNvSpPr/>
          <p:nvPr/>
        </p:nvSpPr>
        <p:spPr>
          <a:xfrm>
            <a:off x="2364480" y="991800"/>
            <a:ext cx="3428280" cy="858600"/>
          </a:xfrm>
          <a:prstGeom prst="wedgeRoundRectCallout">
            <a:avLst>
              <a:gd name="adj1" fmla="val -56316"/>
              <a:gd name="adj2" fmla="val 23819"/>
              <a:gd name="adj3" fmla="val 16667"/>
            </a:avLst>
          </a:prstGeom>
          <a:solidFill>
            <a:srgbClr val="fcc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There is a big concert in the main square this evening. Are you going? </a:t>
            </a:r>
            <a:r>
              <a:rPr b="0" lang="en-US" sz="1400" spc="-1" strike="noStrike">
                <a:solidFill>
                  <a:srgbClr val="ffffff"/>
                </a:solidFill>
                <a:latin typeface="Open Sans"/>
                <a:ea typeface="Open Sans"/>
              </a:rPr>
              <a:t>(Jest koncet. Idziesz?)</a:t>
            </a:r>
            <a:endParaRPr b="0" lang="en-US" sz="1400" spc="-1" strike="noStrike">
              <a:latin typeface="Arial"/>
            </a:endParaRPr>
          </a:p>
        </p:txBody>
      </p:sp>
      <p:pic>
        <p:nvPicPr>
          <p:cNvPr id="47" name="Picture 21" descr=""/>
          <p:cNvPicPr/>
          <p:nvPr/>
        </p:nvPicPr>
        <p:blipFill>
          <a:blip r:embed="rId3"/>
          <a:stretch/>
        </p:blipFill>
        <p:spPr>
          <a:xfrm>
            <a:off x="9896760" y="1240560"/>
            <a:ext cx="1239120" cy="1239120"/>
          </a:xfrm>
          <a:prstGeom prst="rect">
            <a:avLst/>
          </a:prstGeom>
          <a:ln>
            <a:noFill/>
          </a:ln>
        </p:spPr>
      </p:pic>
      <p:sp>
        <p:nvSpPr>
          <p:cNvPr id="48" name="CustomShape 4"/>
          <p:cNvSpPr/>
          <p:nvPr/>
        </p:nvSpPr>
        <p:spPr>
          <a:xfrm>
            <a:off x="6701040" y="1091880"/>
            <a:ext cx="2440800" cy="1090440"/>
          </a:xfrm>
          <a:prstGeom prst="wedgeRoundRectCallout">
            <a:avLst>
              <a:gd name="adj1" fmla="val 71209"/>
              <a:gd name="adj2" fmla="val -13880"/>
              <a:gd name="adj3" fmla="val 16667"/>
            </a:avLst>
          </a:prstGeom>
          <a:solidFill>
            <a:srgbClr val="37b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It depends. </a:t>
            </a: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If I feel better, I will go. 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What about you and your family?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49" name="CustomShape 5"/>
          <p:cNvSpPr/>
          <p:nvPr/>
        </p:nvSpPr>
        <p:spPr>
          <a:xfrm>
            <a:off x="2364480" y="2050920"/>
            <a:ext cx="3428280" cy="858600"/>
          </a:xfrm>
          <a:prstGeom prst="wedgeRoundRectCallout">
            <a:avLst>
              <a:gd name="adj1" fmla="val -55918"/>
              <a:gd name="adj2" fmla="val -47655"/>
              <a:gd name="adj3" fmla="val 16667"/>
            </a:avLst>
          </a:prstGeom>
          <a:solidFill>
            <a:srgbClr val="fcc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If it rains, we won’t go out 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and </a:t>
            </a: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we’ll watch 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it on TV.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0" name="CustomShape 6"/>
          <p:cNvSpPr/>
          <p:nvPr/>
        </p:nvSpPr>
        <p:spPr>
          <a:xfrm>
            <a:off x="1896840" y="4924440"/>
            <a:ext cx="3084120" cy="1148040"/>
          </a:xfrm>
          <a:prstGeom prst="wedgeRoundRectCallout">
            <a:avLst>
              <a:gd name="adj1" fmla="val 62415"/>
              <a:gd name="adj2" fmla="val -11619"/>
              <a:gd name="adj3" fmla="val 16667"/>
            </a:avLst>
          </a:prstGeom>
          <a:solidFill>
            <a:srgbClr val="c9d5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Chłopiec mówi </a:t>
            </a:r>
            <a:r>
              <a:rPr b="0" i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‘</a:t>
            </a:r>
            <a:r>
              <a:rPr b="1" i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If I feel better, I will go.’</a:t>
            </a:r>
            <a:r>
              <a:rPr b="0" i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 Czy on mówi o przeszłości czy przyszłości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1" name="CustomShape 7"/>
          <p:cNvSpPr/>
          <p:nvPr/>
        </p:nvSpPr>
        <p:spPr>
          <a:xfrm>
            <a:off x="6602760" y="2403720"/>
            <a:ext cx="3084120" cy="2520000"/>
          </a:xfrm>
          <a:prstGeom prst="wedgeRoundRectCallout">
            <a:avLst>
              <a:gd name="adj1" fmla="val -35800"/>
              <a:gd name="adj2" fmla="val 69418"/>
              <a:gd name="adj3" fmla="val 16667"/>
            </a:avLst>
          </a:prstGeom>
          <a:solidFill>
            <a:srgbClr val="c9d5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Spójrz na całe zdanie: </a:t>
            </a:r>
            <a:r>
              <a:rPr b="0" i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‘</a:t>
            </a:r>
            <a:r>
              <a:rPr b="1" i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If I feel better, I will go.’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Składa się ono z dwóch części. Która to </a:t>
            </a:r>
            <a:r>
              <a:rPr b="0" lang="en-US" sz="1600" spc="-1" strike="noStrike" u="sng">
                <a:solidFill>
                  <a:srgbClr val="ffffff"/>
                </a:solidFill>
                <a:uFillTx/>
                <a:latin typeface="Open Sans"/>
                <a:ea typeface="Open Sans"/>
              </a:rPr>
              <a:t>rezultat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 a która to </a:t>
            </a:r>
            <a:r>
              <a:rPr b="0" lang="fr-FR" sz="1600" spc="-1" strike="noStrike" u="sng">
                <a:solidFill>
                  <a:srgbClr val="ffffff"/>
                </a:solidFill>
                <a:uFillTx/>
                <a:latin typeface="Open Sans"/>
                <a:ea typeface="Open Sans"/>
              </a:rPr>
              <a:t>warunek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 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2" name="CustomShape 8"/>
          <p:cNvSpPr/>
          <p:nvPr/>
        </p:nvSpPr>
        <p:spPr>
          <a:xfrm>
            <a:off x="91440" y="4297680"/>
            <a:ext cx="2146320" cy="1005480"/>
          </a:xfrm>
          <a:prstGeom prst="cloudCallout">
            <a:avLst>
              <a:gd name="adj1" fmla="val 38476"/>
              <a:gd name="adj2" fmla="val 31045"/>
            </a:avLst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i="1" lang="en-US" sz="1600" spc="-1" strike="noStrike">
                <a:solidFill>
                  <a:srgbClr val="92a000"/>
                </a:solidFill>
                <a:latin typeface="Open Sans"/>
                <a:ea typeface="Open Sans"/>
              </a:rPr>
              <a:t>Przyszłości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3" name="CustomShape 9"/>
          <p:cNvSpPr/>
          <p:nvPr/>
        </p:nvSpPr>
        <p:spPr>
          <a:xfrm>
            <a:off x="275400" y="2822040"/>
            <a:ext cx="1888200" cy="1371960"/>
          </a:xfrm>
          <a:prstGeom prst="cloudCallout">
            <a:avLst>
              <a:gd name="adj1" fmla="val 38476"/>
              <a:gd name="adj2" fmla="val 31045"/>
            </a:avLst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i="1" lang="en-US" sz="1600" spc="-1" strike="noStrike">
                <a:solidFill>
                  <a:srgbClr val="92a000"/>
                </a:solidFill>
                <a:latin typeface="Open Sans"/>
                <a:ea typeface="Open Sans"/>
              </a:rPr>
              <a:t>To możliwa sytuacaj.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54" name="CustomShape 10"/>
          <p:cNvSpPr/>
          <p:nvPr/>
        </p:nvSpPr>
        <p:spPr>
          <a:xfrm>
            <a:off x="7427160" y="4807800"/>
            <a:ext cx="4764240" cy="1535400"/>
          </a:xfrm>
          <a:prstGeom prst="cloudCallout">
            <a:avLst>
              <a:gd name="adj1" fmla="val -5659"/>
              <a:gd name="adj2" fmla="val -67645"/>
            </a:avLst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i="1" lang="en-US" sz="1600" spc="-1" strike="noStrike">
                <a:solidFill>
                  <a:srgbClr val="92a000"/>
                </a:solidFill>
                <a:latin typeface="Open Sans"/>
                <a:ea typeface="Open Sans"/>
              </a:rPr>
              <a:t>If I feel better, I will go.</a:t>
            </a:r>
            <a:endParaRPr b="0" lang="en-US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en-US" sz="1600" spc="-1" strike="noStrike">
                <a:solidFill>
                  <a:srgbClr val="92a000"/>
                </a:solidFill>
                <a:latin typeface="Open Sans"/>
                <a:ea typeface="Open Sans"/>
              </a:rPr>
              <a:t>        </a:t>
            </a:r>
            <a:r>
              <a:rPr b="0" i="1" lang="en-US" sz="1600" spc="-1" strike="noStrike">
                <a:solidFill>
                  <a:srgbClr val="92a000"/>
                </a:solidFill>
                <a:latin typeface="Open Sans"/>
                <a:ea typeface="Open Sans"/>
              </a:rPr>
              <a:t>warunek    rezultat</a:t>
            </a:r>
            <a:endParaRPr b="0" lang="en-US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</p:txBody>
      </p:sp>
      <p:sp>
        <p:nvSpPr>
          <p:cNvPr id="55" name="CustomShape 11"/>
          <p:cNvSpPr/>
          <p:nvPr/>
        </p:nvSpPr>
        <p:spPr>
          <a:xfrm rot="5400000">
            <a:off x="9102600" y="4883400"/>
            <a:ext cx="136080" cy="1092600"/>
          </a:xfrm>
          <a:prstGeom prst="rightBracket">
            <a:avLst>
              <a:gd name="adj" fmla="val 8333"/>
            </a:avLst>
          </a:prstGeom>
          <a:noFill/>
          <a:ln>
            <a:solidFill>
              <a:schemeClr val="accent6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6" name="CustomShape 12"/>
          <p:cNvSpPr/>
          <p:nvPr/>
        </p:nvSpPr>
        <p:spPr>
          <a:xfrm rot="5400000">
            <a:off x="10212480" y="5046840"/>
            <a:ext cx="117720" cy="747720"/>
          </a:xfrm>
          <a:prstGeom prst="rightBracket">
            <a:avLst>
              <a:gd name="adj" fmla="val 8333"/>
            </a:avLst>
          </a:prstGeom>
          <a:noFill/>
          <a:ln>
            <a:solidFill>
              <a:schemeClr val="accent6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13"/>
          <p:cNvSpPr/>
          <p:nvPr/>
        </p:nvSpPr>
        <p:spPr>
          <a:xfrm>
            <a:off x="275400" y="6343920"/>
            <a:ext cx="6327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Copyright © 201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9</a:t>
            </a: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 by Pearson Education      Gold Experience 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| Focus | High Note</a:t>
            </a:r>
            <a:endParaRPr b="0" lang="en-US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3" dur="indefinite" restart="never" nodeType="tmRoot">
          <p:childTnLst>
            <p:seq>
              <p:cTn id="24" dur="indefinite" nodeType="mainSeq">
                <p:childTnLst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8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450720" y="206640"/>
            <a:ext cx="10685160" cy="1311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1" lang="en-US" sz="3600" spc="-1" strike="noStrike">
                <a:solidFill>
                  <a:srgbClr val="1c4587"/>
                </a:solidFill>
                <a:latin typeface="Open Sans"/>
                <a:ea typeface="Open Sans"/>
              </a:rPr>
              <a:t>Kiedy stosujemy: </a:t>
            </a:r>
            <a:r>
              <a:rPr b="0" lang="en-US" sz="3600" spc="-1" strike="noStrike">
                <a:solidFill>
                  <a:srgbClr val="1c4587"/>
                </a:solidFill>
                <a:latin typeface="Open Sans"/>
                <a:ea typeface="Open Sans"/>
              </a:rPr>
              <a:t>the first </a:t>
            </a:r>
            <a:r>
              <a:rPr b="0" lang="fr-FR" sz="3600" spc="-1" strike="noStrike">
                <a:solidFill>
                  <a:srgbClr val="1c4587"/>
                </a:solidFill>
                <a:latin typeface="Open Sans"/>
                <a:ea typeface="Open Sans"/>
              </a:rPr>
              <a:t>conditional</a:t>
            </a:r>
            <a:endParaRPr b="0" lang="en-US" sz="3600" spc="-1" strike="noStrike">
              <a:latin typeface="Arial"/>
            </a:endParaRPr>
          </a:p>
        </p:txBody>
      </p:sp>
      <p:pic>
        <p:nvPicPr>
          <p:cNvPr id="59" name="Picture 17" descr=""/>
          <p:cNvPicPr/>
          <p:nvPr/>
        </p:nvPicPr>
        <p:blipFill>
          <a:blip r:embed="rId1"/>
          <a:stretch/>
        </p:blipFill>
        <p:spPr>
          <a:xfrm>
            <a:off x="450720" y="1689120"/>
            <a:ext cx="1239120" cy="1239120"/>
          </a:xfrm>
          <a:prstGeom prst="rect">
            <a:avLst/>
          </a:prstGeom>
          <a:ln>
            <a:noFill/>
          </a:ln>
        </p:spPr>
      </p:pic>
      <p:pic>
        <p:nvPicPr>
          <p:cNvPr id="60" name="Picture 21" descr=""/>
          <p:cNvPicPr/>
          <p:nvPr/>
        </p:nvPicPr>
        <p:blipFill>
          <a:blip r:embed="rId2"/>
          <a:stretch/>
        </p:blipFill>
        <p:spPr>
          <a:xfrm>
            <a:off x="9432720" y="1836000"/>
            <a:ext cx="1239120" cy="123912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6093720" y="1910520"/>
            <a:ext cx="2440800" cy="1090440"/>
          </a:xfrm>
          <a:prstGeom prst="wedgeRoundRectCallout">
            <a:avLst>
              <a:gd name="adj1" fmla="val 71209"/>
              <a:gd name="adj2" fmla="val -13880"/>
              <a:gd name="adj3" fmla="val 16667"/>
            </a:avLst>
          </a:prstGeom>
          <a:solidFill>
            <a:srgbClr val="37b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It depends. </a:t>
            </a: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If I feel better, I will go. 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What about you and your family?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62" name="CustomShape 3"/>
          <p:cNvSpPr/>
          <p:nvPr/>
        </p:nvSpPr>
        <p:spPr>
          <a:xfrm>
            <a:off x="2064240" y="1910520"/>
            <a:ext cx="3428280" cy="858600"/>
          </a:xfrm>
          <a:prstGeom prst="wedgeRoundRectCallout">
            <a:avLst>
              <a:gd name="adj1" fmla="val -55918"/>
              <a:gd name="adj2" fmla="val -47655"/>
              <a:gd name="adj3" fmla="val 16667"/>
            </a:avLst>
          </a:prstGeom>
          <a:solidFill>
            <a:srgbClr val="fcc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If it rains, we won’t go out 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and </a:t>
            </a: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we’ll watch 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it on TV.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450720" y="1008000"/>
            <a:ext cx="9333720" cy="63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  <a:spcAft>
                <a:spcPts val="2100"/>
              </a:spcAft>
            </a:pPr>
            <a:r>
              <a:rPr b="1" lang="en-US" sz="2500" spc="-1" strike="noStrike">
                <a:solidFill>
                  <a:srgbClr val="1c4587"/>
                </a:solidFill>
                <a:latin typeface="Open Sans"/>
                <a:ea typeface="Open Sans"/>
              </a:rPr>
              <a:t>Gdy mówimy o możliwej przyszłości. Stawiamy warunek i określamy jego rezultat.</a:t>
            </a:r>
            <a:r>
              <a:rPr b="1" lang="en-US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 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64" name="CustomShape 5"/>
          <p:cNvSpPr/>
          <p:nvPr/>
        </p:nvSpPr>
        <p:spPr>
          <a:xfrm>
            <a:off x="450720" y="3189960"/>
            <a:ext cx="9333720" cy="406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  <a:spcAft>
                <a:spcPts val="2100"/>
              </a:spcAft>
            </a:pPr>
            <a:r>
              <a:rPr b="1" lang="en-US" sz="2500" spc="-1" strike="noStrike">
                <a:solidFill>
                  <a:srgbClr val="1c4587"/>
                </a:solidFill>
                <a:latin typeface="Open Sans"/>
                <a:ea typeface="Open Sans"/>
              </a:rPr>
              <a:t>Zdania w first conditional składa się z dwóch części: </a:t>
            </a:r>
            <a:endParaRPr b="0" lang="en-US" sz="2500" spc="-1" strike="noStrike">
              <a:latin typeface="Arial"/>
            </a:endParaRPr>
          </a:p>
          <a:p>
            <a:pPr>
              <a:lnSpc>
                <a:spcPct val="90000"/>
              </a:lnSpc>
              <a:spcAft>
                <a:spcPts val="2100"/>
              </a:spcAft>
            </a:pPr>
            <a:r>
              <a:rPr b="1" lang="en-US" sz="2500" spc="-1" strike="noStrike">
                <a:solidFill>
                  <a:srgbClr val="1c4587"/>
                </a:solidFill>
                <a:latin typeface="Open Sans"/>
                <a:ea typeface="Open Sans"/>
              </a:rPr>
              <a:t>1. Zdanie z </a:t>
            </a:r>
            <a:r>
              <a:rPr b="1" i="1" lang="en-US" sz="2500" spc="-1" strike="noStrike">
                <a:solidFill>
                  <a:srgbClr val="1c4587"/>
                </a:solidFill>
                <a:latin typeface="Open Sans"/>
                <a:ea typeface="Open Sans"/>
              </a:rPr>
              <a:t>If (lub when)</a:t>
            </a:r>
            <a:r>
              <a:rPr b="1" lang="en-US" sz="2500" spc="-1" strike="noStrike">
                <a:solidFill>
                  <a:srgbClr val="1c4587"/>
                </a:solidFill>
                <a:latin typeface="Open Sans"/>
                <a:ea typeface="Open Sans"/>
              </a:rPr>
              <a:t>: warunek.</a:t>
            </a:r>
            <a:endParaRPr b="0" lang="en-US" sz="2500" spc="-1" strike="noStrike">
              <a:latin typeface="Arial"/>
            </a:endParaRPr>
          </a:p>
          <a:p>
            <a:pPr>
              <a:lnSpc>
                <a:spcPct val="90000"/>
              </a:lnSpc>
              <a:spcAft>
                <a:spcPts val="2100"/>
              </a:spcAft>
            </a:pPr>
            <a:r>
              <a:rPr b="1" lang="en-US" sz="2500" spc="-1" strike="noStrike">
                <a:solidFill>
                  <a:srgbClr val="1c4587"/>
                </a:solidFill>
                <a:latin typeface="Open Sans"/>
                <a:ea typeface="Open Sans"/>
              </a:rPr>
              <a:t>2. Zdanie następujące: rezultat.</a:t>
            </a:r>
            <a:endParaRPr b="0" lang="en-US" sz="2500" spc="-1" strike="noStrike">
              <a:latin typeface="Arial"/>
            </a:endParaRPr>
          </a:p>
        </p:txBody>
      </p:sp>
      <p:sp>
        <p:nvSpPr>
          <p:cNvPr id="65" name="CustomShape 6"/>
          <p:cNvSpPr/>
          <p:nvPr/>
        </p:nvSpPr>
        <p:spPr>
          <a:xfrm rot="5400000">
            <a:off x="4354560" y="4791600"/>
            <a:ext cx="110160" cy="1829520"/>
          </a:xfrm>
          <a:prstGeom prst="rightBracket">
            <a:avLst>
              <a:gd name="adj" fmla="val 8333"/>
            </a:avLst>
          </a:prstGeom>
          <a:noFill/>
          <a:ln>
            <a:solidFill>
              <a:schemeClr val="accent6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6" name="CustomShape 7"/>
          <p:cNvSpPr/>
          <p:nvPr/>
        </p:nvSpPr>
        <p:spPr>
          <a:xfrm rot="5400000">
            <a:off x="6783480" y="4778280"/>
            <a:ext cx="110160" cy="1829520"/>
          </a:xfrm>
          <a:prstGeom prst="rightBracket">
            <a:avLst>
              <a:gd name="adj" fmla="val 8333"/>
            </a:avLst>
          </a:prstGeom>
          <a:noFill/>
          <a:ln>
            <a:solidFill>
              <a:schemeClr val="accent6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7" name="CustomShape 8"/>
          <p:cNvSpPr/>
          <p:nvPr/>
        </p:nvSpPr>
        <p:spPr>
          <a:xfrm>
            <a:off x="8903520" y="5226480"/>
            <a:ext cx="2790720" cy="1116720"/>
          </a:xfrm>
          <a:prstGeom prst="homePlate">
            <a:avLst>
              <a:gd name="adj" fmla="val 50000"/>
            </a:avLst>
          </a:prstGeom>
          <a:solidFill>
            <a:srgbClr val="00a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How do we make sentences in the first </a:t>
            </a:r>
            <a:r>
              <a:rPr b="0" lang="fr-FR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conditional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68" name="CustomShape 9"/>
          <p:cNvSpPr/>
          <p:nvPr/>
        </p:nvSpPr>
        <p:spPr>
          <a:xfrm>
            <a:off x="275400" y="6343920"/>
            <a:ext cx="6327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Copyright © 201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9</a:t>
            </a: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 by Pearson Education      Gold Experience 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| Focus | High Note</a:t>
            </a:r>
            <a:endParaRPr b="0" lang="en-US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85" dur="indefinite" restart="never" nodeType="tmRoot">
          <p:childTnLst>
            <p:seq>
              <p:cTn id="86" dur="indefinite" nodeType="mainSeq">
                <p:childTnLst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9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9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0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0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0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cbe6f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CustomShape 1"/>
          <p:cNvSpPr/>
          <p:nvPr/>
        </p:nvSpPr>
        <p:spPr>
          <a:xfrm>
            <a:off x="450720" y="206640"/>
            <a:ext cx="10685160" cy="1311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1" lang="en-US" sz="4400" spc="-1" strike="noStrike">
                <a:solidFill>
                  <a:srgbClr val="1c4587"/>
                </a:solidFill>
                <a:latin typeface="Open Sans"/>
                <a:ea typeface="Open Sans"/>
              </a:rPr>
              <a:t>Jak tworzymy: </a:t>
            </a:r>
            <a:r>
              <a:rPr b="0" lang="en-US" sz="4400" spc="-1" strike="noStrike">
                <a:solidFill>
                  <a:srgbClr val="1c4587"/>
                </a:solidFill>
                <a:latin typeface="Open Sans"/>
                <a:ea typeface="Open Sans"/>
              </a:rPr>
              <a:t>the first </a:t>
            </a:r>
            <a:r>
              <a:rPr b="0" lang="fr-FR" sz="4400" spc="-1" strike="noStrike">
                <a:solidFill>
                  <a:srgbClr val="1c4587"/>
                </a:solidFill>
                <a:latin typeface="Open Sans"/>
                <a:ea typeface="Open Sans"/>
              </a:rPr>
              <a:t>conditional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70" name="Picture 17" descr=""/>
          <p:cNvPicPr/>
          <p:nvPr/>
        </p:nvPicPr>
        <p:blipFill>
          <a:blip r:embed="rId1"/>
          <a:stretch/>
        </p:blipFill>
        <p:spPr>
          <a:xfrm>
            <a:off x="718560" y="1094400"/>
            <a:ext cx="1239120" cy="1239120"/>
          </a:xfrm>
          <a:prstGeom prst="rect">
            <a:avLst/>
          </a:prstGeom>
          <a:ln>
            <a:noFill/>
          </a:ln>
        </p:spPr>
      </p:pic>
      <p:pic>
        <p:nvPicPr>
          <p:cNvPr id="71" name="Picture 21" descr=""/>
          <p:cNvPicPr/>
          <p:nvPr/>
        </p:nvPicPr>
        <p:blipFill>
          <a:blip r:embed="rId2"/>
          <a:stretch/>
        </p:blipFill>
        <p:spPr>
          <a:xfrm>
            <a:off x="9896760" y="1109520"/>
            <a:ext cx="1239120" cy="1239120"/>
          </a:xfrm>
          <a:prstGeom prst="rect">
            <a:avLst/>
          </a:prstGeom>
          <a:ln>
            <a:noFill/>
          </a:ln>
        </p:spPr>
      </p:pic>
      <p:sp>
        <p:nvSpPr>
          <p:cNvPr id="72" name="CustomShape 2"/>
          <p:cNvSpPr/>
          <p:nvPr/>
        </p:nvSpPr>
        <p:spPr>
          <a:xfrm>
            <a:off x="6701040" y="1091880"/>
            <a:ext cx="2440800" cy="1090440"/>
          </a:xfrm>
          <a:prstGeom prst="wedgeRoundRectCallout">
            <a:avLst>
              <a:gd name="adj1" fmla="val 71209"/>
              <a:gd name="adj2" fmla="val -13880"/>
              <a:gd name="adj3" fmla="val 16667"/>
            </a:avLst>
          </a:prstGeom>
          <a:solidFill>
            <a:srgbClr val="37b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It depends. </a:t>
            </a: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If I feel better, I will go. 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What about you and your family?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73" name="CustomShape 3"/>
          <p:cNvSpPr/>
          <p:nvPr/>
        </p:nvSpPr>
        <p:spPr>
          <a:xfrm>
            <a:off x="2335320" y="1284840"/>
            <a:ext cx="3428280" cy="858600"/>
          </a:xfrm>
          <a:prstGeom prst="wedgeRoundRectCallout">
            <a:avLst>
              <a:gd name="adj1" fmla="val -55918"/>
              <a:gd name="adj2" fmla="val -47655"/>
              <a:gd name="adj3" fmla="val 16667"/>
            </a:avLst>
          </a:prstGeom>
          <a:solidFill>
            <a:srgbClr val="fcc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If it rains, we won’t go out.</a:t>
            </a:r>
            <a:endParaRPr b="0" lang="en-US" sz="1600" spc="-1" strike="noStrike">
              <a:latin typeface="Arial"/>
            </a:endParaRPr>
          </a:p>
        </p:txBody>
      </p:sp>
      <p:pic>
        <p:nvPicPr>
          <p:cNvPr id="74" name="Picture 20" descr=""/>
          <p:cNvPicPr/>
          <p:nvPr/>
        </p:nvPicPr>
        <p:blipFill>
          <a:blip r:embed="rId3"/>
          <a:stretch/>
        </p:blipFill>
        <p:spPr>
          <a:xfrm>
            <a:off x="10633680" y="2490480"/>
            <a:ext cx="1239120" cy="1239120"/>
          </a:xfrm>
          <a:prstGeom prst="rect">
            <a:avLst/>
          </a:prstGeom>
          <a:ln>
            <a:noFill/>
          </a:ln>
        </p:spPr>
      </p:pic>
      <p:sp>
        <p:nvSpPr>
          <p:cNvPr id="75" name="CustomShape 4"/>
          <p:cNvSpPr/>
          <p:nvPr/>
        </p:nvSpPr>
        <p:spPr>
          <a:xfrm>
            <a:off x="7533720" y="3156120"/>
            <a:ext cx="3084120" cy="1148040"/>
          </a:xfrm>
          <a:prstGeom prst="wedgeRoundRectCallout">
            <a:avLst>
              <a:gd name="adj1" fmla="val 43834"/>
              <a:gd name="adj2" fmla="val -75782"/>
              <a:gd name="adj3" fmla="val 16667"/>
            </a:avLst>
          </a:prstGeom>
          <a:solidFill>
            <a:srgbClr val="c9d5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Popatrz na podane przykłady i uzupełnij brakujące słowa.</a:t>
            </a:r>
            <a:endParaRPr b="0" lang="en-US" sz="1600" spc="-1" strike="noStrike">
              <a:latin typeface="Arial"/>
            </a:endParaRPr>
          </a:p>
        </p:txBody>
      </p:sp>
      <p:graphicFrame>
        <p:nvGraphicFramePr>
          <p:cNvPr id="76" name="Table 5"/>
          <p:cNvGraphicFramePr/>
          <p:nvPr/>
        </p:nvGraphicFramePr>
        <p:xfrm>
          <a:off x="414360" y="2829240"/>
          <a:ext cx="6833880" cy="2387520"/>
        </p:xfrm>
        <a:graphic>
          <a:graphicData uri="http://schemas.openxmlformats.org/drawingml/2006/table">
            <a:tbl>
              <a:tblPr/>
              <a:tblGrid>
                <a:gridCol w="3417120"/>
                <a:gridCol w="3417120"/>
              </a:tblGrid>
              <a:tr h="3265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zdanie</a:t>
                      </a:r>
                      <a:r>
                        <a:rPr b="1" lang="en-GB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 1: </a:t>
                      </a:r>
                      <a:r>
                        <a:rPr b="1" i="1" lang="en-GB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If </a:t>
                      </a:r>
                      <a:r>
                        <a:rPr b="1" lang="fr-FR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warunek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a7e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zdanie</a:t>
                      </a:r>
                      <a:r>
                        <a:rPr b="1" lang="en-GB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 2: </a:t>
                      </a: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rezultat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a7e3"/>
                    </a:solidFill>
                  </a:tcPr>
                </a:tc>
              </a:tr>
              <a:tr h="7959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6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               </a:t>
                      </a:r>
                      <a:endParaRPr b="0" lang="en-U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6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                </a:t>
                      </a:r>
                      <a:r>
                        <a:rPr b="0" lang="en-GB" sz="1600" spc="-1" strike="noStrike">
                          <a:solidFill>
                            <a:srgbClr val="002060"/>
                          </a:solidFill>
                          <a:latin typeface="Open Sans"/>
                          <a:ea typeface="Open Sans"/>
                        </a:rPr>
                        <a:t>+                                    ,                           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0a7e3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6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                           </a:t>
                      </a:r>
                      <a:endParaRPr b="0" lang="en-U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600" spc="-1" strike="noStrike">
                          <a:solidFill>
                            <a:srgbClr val="002060"/>
                          </a:solidFill>
                          <a:latin typeface="Open Sans"/>
                          <a:ea typeface="Open Sans"/>
                        </a:rPr>
                        <a:t>                            </a:t>
                      </a:r>
                      <a:endParaRPr b="0" lang="en-U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0a7e3">
                        <a:alpha val="50000"/>
                      </a:srgbClr>
                    </a:solidFill>
                  </a:tcPr>
                </a:tc>
              </a:tr>
              <a:tr h="12650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6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If I feel better,</a:t>
                      </a:r>
                      <a:endParaRPr b="0" lang="en-U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en-U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6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If it rains, </a:t>
                      </a:r>
                      <a:endParaRPr b="0" lang="en-U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en-U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6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If it rains, 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af8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6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I will go.</a:t>
                      </a:r>
                      <a:endParaRPr b="0" lang="en-U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en-U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6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we won’t go out.</a:t>
                      </a:r>
                      <a:endParaRPr b="0" lang="en-U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en-U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6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we will watch it on TV.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af8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7" name="CustomShape 6"/>
          <p:cNvSpPr/>
          <p:nvPr/>
        </p:nvSpPr>
        <p:spPr>
          <a:xfrm>
            <a:off x="1640160" y="3454560"/>
            <a:ext cx="1798200" cy="3333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GB" sz="1600" spc="-1" strike="noStrike">
                <a:solidFill>
                  <a:srgbClr val="000000"/>
                </a:solidFill>
                <a:latin typeface="Arial"/>
                <a:ea typeface="Arial"/>
              </a:rPr>
              <a:t>               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78" name="CustomShape 7"/>
          <p:cNvSpPr/>
          <p:nvPr/>
        </p:nvSpPr>
        <p:spPr>
          <a:xfrm>
            <a:off x="3934440" y="3454560"/>
            <a:ext cx="1460880" cy="3333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GB" sz="1600" spc="-1" strike="noStrike">
                <a:solidFill>
                  <a:srgbClr val="000000"/>
                </a:solidFill>
                <a:latin typeface="Arial"/>
                <a:ea typeface="Arial"/>
              </a:rPr>
              <a:t>               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79" name="CustomShape 8"/>
          <p:cNvSpPr/>
          <p:nvPr/>
        </p:nvSpPr>
        <p:spPr>
          <a:xfrm>
            <a:off x="502920" y="3454560"/>
            <a:ext cx="784800" cy="3333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GB" sz="1600" spc="-1" strike="noStrike">
                <a:solidFill>
                  <a:srgbClr val="002060"/>
                </a:solidFill>
                <a:latin typeface="Arial"/>
                <a:ea typeface="Arial"/>
              </a:rPr>
              <a:t>     </a:t>
            </a:r>
            <a:r>
              <a:rPr b="0" i="1" lang="en-GB" sz="1600" spc="-1" strike="noStrike">
                <a:solidFill>
                  <a:srgbClr val="002060"/>
                </a:solidFill>
                <a:latin typeface="Arial"/>
                <a:ea typeface="Arial"/>
              </a:rPr>
              <a:t>If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0" name="CustomShape 9"/>
          <p:cNvSpPr/>
          <p:nvPr/>
        </p:nvSpPr>
        <p:spPr>
          <a:xfrm>
            <a:off x="5681160" y="3454560"/>
            <a:ext cx="1460880" cy="3333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GB" sz="1600" spc="-1" strike="noStrike">
                <a:solidFill>
                  <a:srgbClr val="002060"/>
                </a:solidFill>
                <a:latin typeface="Arial"/>
                <a:ea typeface="Arial"/>
              </a:rPr>
              <a:t>     </a:t>
            </a:r>
            <a:r>
              <a:rPr b="0" lang="it-IT" sz="1600" spc="-1" strike="noStrike">
                <a:solidFill>
                  <a:srgbClr val="002060"/>
                </a:solidFill>
                <a:latin typeface="Arial"/>
                <a:ea typeface="Arial"/>
              </a:rPr>
              <a:t>infinitive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1" name="CustomShape 10"/>
          <p:cNvSpPr/>
          <p:nvPr/>
        </p:nvSpPr>
        <p:spPr>
          <a:xfrm>
            <a:off x="1833840" y="3454560"/>
            <a:ext cx="141084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it-IT" sz="1600" spc="-1" strike="noStrike">
                <a:solidFill>
                  <a:srgbClr val="002060"/>
                </a:solidFill>
                <a:latin typeface="Arial"/>
                <a:ea typeface="Arial"/>
              </a:rPr>
              <a:t>present</a:t>
            </a:r>
            <a:r>
              <a:rPr b="0" lang="en-GB" sz="1600" spc="-1" strike="noStrike">
                <a:solidFill>
                  <a:srgbClr val="002060"/>
                </a:solidFill>
                <a:latin typeface="Arial"/>
                <a:ea typeface="Arial"/>
              </a:rPr>
              <a:t> </a:t>
            </a:r>
            <a:r>
              <a:rPr b="0" lang="da-DK" sz="1600" spc="-1" strike="noStrike">
                <a:solidFill>
                  <a:srgbClr val="002060"/>
                </a:solidFill>
                <a:latin typeface="Arial"/>
                <a:ea typeface="Arial"/>
              </a:rPr>
              <a:t>tense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2" name="CustomShape 11"/>
          <p:cNvSpPr/>
          <p:nvPr/>
        </p:nvSpPr>
        <p:spPr>
          <a:xfrm>
            <a:off x="4201920" y="3454560"/>
            <a:ext cx="99468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i="1" lang="en-GB" sz="1600" spc="-1" strike="noStrike">
                <a:solidFill>
                  <a:srgbClr val="002060"/>
                </a:solidFill>
                <a:latin typeface="Arial"/>
                <a:ea typeface="Arial"/>
              </a:rPr>
              <a:t>will/won’t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3" name="CustomShape 12"/>
          <p:cNvSpPr/>
          <p:nvPr/>
        </p:nvSpPr>
        <p:spPr>
          <a:xfrm>
            <a:off x="7533720" y="4553640"/>
            <a:ext cx="2781720" cy="786960"/>
          </a:xfrm>
          <a:prstGeom prst="wedgeRoundRectCallout">
            <a:avLst>
              <a:gd name="adj1" fmla="val 35005"/>
              <a:gd name="adj2" fmla="val -65385"/>
              <a:gd name="adj3" fmla="val 16667"/>
            </a:avLst>
          </a:prstGeom>
          <a:solidFill>
            <a:srgbClr val="c9d5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i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Won’t to skrót od jakich dwóch słów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4" name="CustomShape 13"/>
          <p:cNvSpPr/>
          <p:nvPr/>
        </p:nvSpPr>
        <p:spPr>
          <a:xfrm>
            <a:off x="10656000" y="4341960"/>
            <a:ext cx="1337760" cy="1068480"/>
          </a:xfrm>
          <a:prstGeom prst="cloudCallout">
            <a:avLst>
              <a:gd name="adj1" fmla="val -71654"/>
              <a:gd name="adj2" fmla="val 10624"/>
            </a:avLst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i="1" lang="en-US" sz="1600" spc="-1" strike="noStrike">
                <a:solidFill>
                  <a:srgbClr val="92a000"/>
                </a:solidFill>
                <a:latin typeface="Open Sans"/>
                <a:ea typeface="Open Sans"/>
              </a:rPr>
              <a:t>will not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5" name="CustomShape 14"/>
          <p:cNvSpPr/>
          <p:nvPr/>
        </p:nvSpPr>
        <p:spPr>
          <a:xfrm>
            <a:off x="7520400" y="5590440"/>
            <a:ext cx="2781720" cy="786960"/>
          </a:xfrm>
          <a:prstGeom prst="wedgeRoundRectCallout">
            <a:avLst>
              <a:gd name="adj1" fmla="val 32063"/>
              <a:gd name="adj2" fmla="val -65385"/>
              <a:gd name="adj3" fmla="val 16667"/>
            </a:avLst>
          </a:prstGeom>
          <a:solidFill>
            <a:srgbClr val="c9d5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Co jest skrótem od </a:t>
            </a:r>
            <a:r>
              <a:rPr b="0" i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will?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6" name="CustomShape 15"/>
          <p:cNvSpPr/>
          <p:nvPr/>
        </p:nvSpPr>
        <p:spPr>
          <a:xfrm>
            <a:off x="10516680" y="5642280"/>
            <a:ext cx="954720" cy="858600"/>
          </a:xfrm>
          <a:prstGeom prst="cloudCallout">
            <a:avLst>
              <a:gd name="adj1" fmla="val -71654"/>
              <a:gd name="adj2" fmla="val 10624"/>
            </a:avLst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i="1" lang="en-US" sz="1600" spc="-1" strike="noStrike">
                <a:solidFill>
                  <a:srgbClr val="92a000"/>
                </a:solidFill>
                <a:latin typeface="Open Sans"/>
                <a:ea typeface="Open Sans"/>
              </a:rPr>
              <a:t>’</a:t>
            </a:r>
            <a:r>
              <a:rPr b="0" i="1" lang="en-US" sz="1600" spc="-1" strike="noStrike">
                <a:solidFill>
                  <a:srgbClr val="92a000"/>
                </a:solidFill>
                <a:latin typeface="Open Sans"/>
                <a:ea typeface="Open Sans"/>
              </a:rPr>
              <a:t>ll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87" name="CustomShape 16"/>
          <p:cNvSpPr/>
          <p:nvPr/>
        </p:nvSpPr>
        <p:spPr>
          <a:xfrm>
            <a:off x="275400" y="6343920"/>
            <a:ext cx="6327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Copyright © 201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9</a:t>
            </a: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 by Pearson Education      Gold Experience 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| Focus | High Note</a:t>
            </a:r>
            <a:endParaRPr b="0" lang="en-US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4" dur="indefinite" restart="never" nodeType="tmRoot">
          <p:childTnLst>
            <p:seq>
              <p:cTn id="115" dur="indefinite" nodeType="mainSeq">
                <p:childTnLst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2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2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2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4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4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5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5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6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7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7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8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450720" y="206640"/>
            <a:ext cx="10685160" cy="1311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1" lang="en-US" sz="4400" spc="-1" strike="noStrike">
                <a:solidFill>
                  <a:srgbClr val="1c4587"/>
                </a:solidFill>
                <a:latin typeface="Open Sans"/>
                <a:ea typeface="Open Sans"/>
              </a:rPr>
              <a:t>Jak tworzymy: </a:t>
            </a:r>
            <a:r>
              <a:rPr b="0" lang="en-US" sz="4400" spc="-1" strike="noStrike">
                <a:solidFill>
                  <a:srgbClr val="1c4587"/>
                </a:solidFill>
                <a:latin typeface="Open Sans"/>
                <a:ea typeface="Open Sans"/>
              </a:rPr>
              <a:t>the first </a:t>
            </a:r>
            <a:r>
              <a:rPr b="0" lang="fr-FR" sz="4400" spc="-1" strike="noStrike">
                <a:solidFill>
                  <a:srgbClr val="1c4587"/>
                </a:solidFill>
                <a:latin typeface="Open Sans"/>
                <a:ea typeface="Open Sans"/>
              </a:rPr>
              <a:t>conditional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89" name="Picture 17" descr=""/>
          <p:cNvPicPr/>
          <p:nvPr/>
        </p:nvPicPr>
        <p:blipFill>
          <a:blip r:embed="rId1"/>
          <a:stretch/>
        </p:blipFill>
        <p:spPr>
          <a:xfrm>
            <a:off x="718560" y="1094400"/>
            <a:ext cx="1239120" cy="1239120"/>
          </a:xfrm>
          <a:prstGeom prst="rect">
            <a:avLst/>
          </a:prstGeom>
          <a:ln>
            <a:noFill/>
          </a:ln>
        </p:spPr>
      </p:pic>
      <p:pic>
        <p:nvPicPr>
          <p:cNvPr id="90" name="Picture 21" descr=""/>
          <p:cNvPicPr/>
          <p:nvPr/>
        </p:nvPicPr>
        <p:blipFill>
          <a:blip r:embed="rId2"/>
          <a:stretch/>
        </p:blipFill>
        <p:spPr>
          <a:xfrm>
            <a:off x="9896760" y="1109520"/>
            <a:ext cx="1239120" cy="1239120"/>
          </a:xfrm>
          <a:prstGeom prst="rect">
            <a:avLst/>
          </a:prstGeom>
          <a:ln>
            <a:noFill/>
          </a:ln>
        </p:spPr>
      </p:pic>
      <p:sp>
        <p:nvSpPr>
          <p:cNvPr id="91" name="CustomShape 2"/>
          <p:cNvSpPr/>
          <p:nvPr/>
        </p:nvSpPr>
        <p:spPr>
          <a:xfrm>
            <a:off x="6701040" y="1091880"/>
            <a:ext cx="2440800" cy="1090440"/>
          </a:xfrm>
          <a:prstGeom prst="wedgeRoundRectCallout">
            <a:avLst>
              <a:gd name="adj1" fmla="val 71209"/>
              <a:gd name="adj2" fmla="val -13880"/>
              <a:gd name="adj3" fmla="val 16667"/>
            </a:avLst>
          </a:prstGeom>
          <a:solidFill>
            <a:srgbClr val="37b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It depends. </a:t>
            </a: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If I feel better, I will go. 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What about you and your family?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92" name="CustomShape 3"/>
          <p:cNvSpPr/>
          <p:nvPr/>
        </p:nvSpPr>
        <p:spPr>
          <a:xfrm>
            <a:off x="2335320" y="1284840"/>
            <a:ext cx="3428280" cy="858600"/>
          </a:xfrm>
          <a:prstGeom prst="wedgeRoundRectCallout">
            <a:avLst>
              <a:gd name="adj1" fmla="val -55918"/>
              <a:gd name="adj2" fmla="val -47655"/>
              <a:gd name="adj3" fmla="val 16667"/>
            </a:avLst>
          </a:prstGeom>
          <a:solidFill>
            <a:srgbClr val="fcc1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If it rains, we won’t go out.</a:t>
            </a:r>
            <a:endParaRPr b="0" lang="en-US" sz="1600" spc="-1" strike="noStrike">
              <a:latin typeface="Arial"/>
            </a:endParaRPr>
          </a:p>
        </p:txBody>
      </p:sp>
      <p:graphicFrame>
        <p:nvGraphicFramePr>
          <p:cNvPr id="93" name="Table 4"/>
          <p:cNvGraphicFramePr/>
          <p:nvPr/>
        </p:nvGraphicFramePr>
        <p:xfrm>
          <a:off x="414360" y="2829240"/>
          <a:ext cx="6833880" cy="2387520"/>
        </p:xfrm>
        <a:graphic>
          <a:graphicData uri="http://schemas.openxmlformats.org/drawingml/2006/table">
            <a:tbl>
              <a:tblPr/>
              <a:tblGrid>
                <a:gridCol w="3417120"/>
                <a:gridCol w="3417120"/>
              </a:tblGrid>
              <a:tr h="3265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zdanie</a:t>
                      </a:r>
                      <a:r>
                        <a:rPr b="1" lang="en-GB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 1: </a:t>
                      </a:r>
                      <a:r>
                        <a:rPr b="1" i="1" lang="en-GB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If </a:t>
                      </a:r>
                      <a:r>
                        <a:rPr b="1" lang="fr-FR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warunek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a7e3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zdanie</a:t>
                      </a:r>
                      <a:r>
                        <a:rPr b="1" lang="en-GB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 2: </a:t>
                      </a:r>
                      <a:r>
                        <a:rPr b="1" lang="en-US" sz="1600" spc="-1" strike="noStrike">
                          <a:solidFill>
                            <a:srgbClr val="ffffff"/>
                          </a:solidFill>
                          <a:latin typeface="Open Sans"/>
                          <a:ea typeface="Open Sans"/>
                        </a:rPr>
                        <a:t>rezultat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a7e3"/>
                    </a:solidFill>
                  </a:tcPr>
                </a:tc>
              </a:tr>
              <a:tr h="7959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6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               </a:t>
                      </a:r>
                      <a:endParaRPr b="0" lang="en-U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6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      </a:t>
                      </a:r>
                      <a:r>
                        <a:rPr b="0" i="1" lang="en-GB" sz="1600" spc="-1" strike="noStrike">
                          <a:solidFill>
                            <a:srgbClr val="002060"/>
                          </a:solidFill>
                          <a:latin typeface="Open Sans"/>
                          <a:ea typeface="Open Sans"/>
                        </a:rPr>
                        <a:t>If</a:t>
                      </a:r>
                      <a:r>
                        <a:rPr b="0" lang="en-GB" sz="1600" spc="-1" strike="noStrike">
                          <a:solidFill>
                            <a:srgbClr val="002060"/>
                          </a:solidFill>
                          <a:latin typeface="Open Sans"/>
                          <a:ea typeface="Open Sans"/>
                        </a:rPr>
                        <a:t>        +      </a:t>
                      </a:r>
                      <a:r>
                        <a:rPr b="0" lang="it-IT" sz="1600" spc="-1" strike="noStrike">
                          <a:solidFill>
                            <a:srgbClr val="002060"/>
                          </a:solidFill>
                          <a:latin typeface="Open Sans"/>
                          <a:ea typeface="Open Sans"/>
                        </a:rPr>
                        <a:t>present</a:t>
                      </a:r>
                      <a:r>
                        <a:rPr b="0" lang="en-GB" sz="1600" spc="-1" strike="noStrike">
                          <a:solidFill>
                            <a:srgbClr val="002060"/>
                          </a:solidFill>
                          <a:latin typeface="Open Sans"/>
                          <a:ea typeface="Open Sans"/>
                        </a:rPr>
                        <a:t> </a:t>
                      </a:r>
                      <a:r>
                        <a:rPr b="0" lang="da-DK" sz="1600" spc="-1" strike="noStrike">
                          <a:solidFill>
                            <a:srgbClr val="002060"/>
                          </a:solidFill>
                          <a:latin typeface="Open Sans"/>
                          <a:ea typeface="Open Sans"/>
                        </a:rPr>
                        <a:t>tense</a:t>
                      </a:r>
                      <a:r>
                        <a:rPr b="0" lang="en-GB" sz="1600" spc="-1" strike="noStrike">
                          <a:solidFill>
                            <a:srgbClr val="002060"/>
                          </a:solidFill>
                          <a:latin typeface="Open Sans"/>
                          <a:ea typeface="Open Sans"/>
                        </a:rPr>
                        <a:t> , 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0a7e3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6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                           </a:t>
                      </a:r>
                      <a:endParaRPr b="0" lang="en-U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600" spc="-1" strike="noStrike">
                          <a:solidFill>
                            <a:srgbClr val="002060"/>
                          </a:solidFill>
                          <a:latin typeface="Open Sans"/>
                          <a:ea typeface="Open Sans"/>
                        </a:rPr>
                        <a:t>       </a:t>
                      </a:r>
                      <a:r>
                        <a:rPr b="0" i="1" lang="en-GB" sz="1600" spc="-1" strike="noStrike">
                          <a:solidFill>
                            <a:srgbClr val="002060"/>
                          </a:solidFill>
                          <a:latin typeface="Open Sans"/>
                          <a:ea typeface="Open Sans"/>
                        </a:rPr>
                        <a:t>will/won’t      </a:t>
                      </a:r>
                      <a:r>
                        <a:rPr b="0" lang="en-GB" sz="1600" spc="-1" strike="noStrike">
                          <a:solidFill>
                            <a:srgbClr val="002060"/>
                          </a:solidFill>
                          <a:latin typeface="Open Sans"/>
                          <a:ea typeface="Open Sans"/>
                        </a:rPr>
                        <a:t>+      </a:t>
                      </a:r>
                      <a:r>
                        <a:rPr b="0" lang="it-IT" sz="1600" spc="-1" strike="noStrike">
                          <a:solidFill>
                            <a:srgbClr val="002060"/>
                          </a:solidFill>
                          <a:latin typeface="Open Sans"/>
                          <a:ea typeface="Open Sans"/>
                        </a:rPr>
                        <a:t>infinitive</a:t>
                      </a:r>
                      <a:endParaRPr b="0" lang="en-U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00a7e3">
                        <a:alpha val="50000"/>
                      </a:srgbClr>
                    </a:solidFill>
                  </a:tcPr>
                </a:tc>
              </a:tr>
              <a:tr h="12650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6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If I feel better,</a:t>
                      </a:r>
                      <a:endParaRPr b="0" lang="en-U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en-U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6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If it rains, </a:t>
                      </a:r>
                      <a:endParaRPr b="0" lang="en-U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en-U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6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If it rains, 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af8ff">
                        <a:alpha val="50000"/>
                      </a:srgbClr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6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I will go.</a:t>
                      </a:r>
                      <a:endParaRPr b="0" lang="en-U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en-U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6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we won’t go out.</a:t>
                      </a:r>
                      <a:endParaRPr b="0" lang="en-U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en-US" sz="16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GB" sz="1600" spc="-1" strike="noStrike">
                          <a:solidFill>
                            <a:srgbClr val="000000"/>
                          </a:solidFill>
                          <a:latin typeface="Open Sans"/>
                          <a:ea typeface="Open Sans"/>
                        </a:rPr>
                        <a:t>We’ll watch it on TV.</a:t>
                      </a:r>
                      <a:endParaRPr b="0" lang="en-US" sz="1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af8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94" name="Picture 26" descr=""/>
          <p:cNvPicPr/>
          <p:nvPr/>
        </p:nvPicPr>
        <p:blipFill>
          <a:blip r:embed="rId3"/>
          <a:stretch/>
        </p:blipFill>
        <p:spPr>
          <a:xfrm>
            <a:off x="10701000" y="2421360"/>
            <a:ext cx="1198080" cy="1198080"/>
          </a:xfrm>
          <a:prstGeom prst="rect">
            <a:avLst/>
          </a:prstGeom>
          <a:ln>
            <a:noFill/>
          </a:ln>
        </p:spPr>
      </p:pic>
      <p:sp>
        <p:nvSpPr>
          <p:cNvPr id="95" name="CustomShape 5"/>
          <p:cNvSpPr/>
          <p:nvPr/>
        </p:nvSpPr>
        <p:spPr>
          <a:xfrm>
            <a:off x="7427160" y="2438280"/>
            <a:ext cx="3067560" cy="2187360"/>
          </a:xfrm>
          <a:prstGeom prst="wedgeRoundRectCallout">
            <a:avLst>
              <a:gd name="adj1" fmla="val 54577"/>
              <a:gd name="adj2" fmla="val -22204"/>
              <a:gd name="adj3" fmla="val 16667"/>
            </a:avLst>
          </a:prstGeom>
          <a:solidFill>
            <a:srgbClr val="c9d5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Możemy zmienić kolejność zdań ale gdz zaczynamy od rezultatu  nie używamy już przecinka: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I will go if I feel better.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We won’t go out if it rains.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96" name="CustomShape 6"/>
          <p:cNvSpPr/>
          <p:nvPr/>
        </p:nvSpPr>
        <p:spPr>
          <a:xfrm flipH="1" rot="316800">
            <a:off x="3193200" y="2405880"/>
            <a:ext cx="1272600" cy="910440"/>
          </a:xfrm>
          <a:prstGeom prst="arc">
            <a:avLst>
              <a:gd name="adj1" fmla="val 12259691"/>
              <a:gd name="adj2" fmla="val 21106137"/>
            </a:avLst>
          </a:prstGeom>
          <a:noFill/>
          <a:ln w="12600">
            <a:solidFill>
              <a:schemeClr val="tx1"/>
            </a:solidFill>
            <a:round/>
            <a:headEnd len="med" type="triangle" w="med"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7" name="CustomShape 7"/>
          <p:cNvSpPr/>
          <p:nvPr/>
        </p:nvSpPr>
        <p:spPr>
          <a:xfrm>
            <a:off x="7427160" y="4715640"/>
            <a:ext cx="2867400" cy="1152000"/>
          </a:xfrm>
          <a:prstGeom prst="wedgeRoundRectCallout">
            <a:avLst>
              <a:gd name="adj1" fmla="val 54101"/>
              <a:gd name="adj2" fmla="val -42592"/>
              <a:gd name="adj3" fmla="val 16667"/>
            </a:avLst>
          </a:prstGeom>
          <a:solidFill>
            <a:srgbClr val="c9d5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Staraj się uzywac skrótów od </a:t>
            </a:r>
            <a:r>
              <a:rPr b="0" i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will: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1. positive: </a:t>
            </a:r>
            <a:r>
              <a:rPr b="0" i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will 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= </a:t>
            </a:r>
            <a:r>
              <a:rPr b="0" i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’ll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2. negative: </a:t>
            </a:r>
            <a:r>
              <a:rPr b="0" i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will not </a:t>
            </a: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= </a:t>
            </a:r>
            <a:r>
              <a:rPr b="0" i="1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won’t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98" name="CustomShape 8"/>
          <p:cNvSpPr/>
          <p:nvPr/>
        </p:nvSpPr>
        <p:spPr>
          <a:xfrm flipH="1" rot="21448200">
            <a:off x="4140360" y="4837320"/>
            <a:ext cx="3390840" cy="480240"/>
          </a:xfrm>
          <a:prstGeom prst="arc">
            <a:avLst>
              <a:gd name="adj1" fmla="val 10872353"/>
              <a:gd name="adj2" fmla="val 21334527"/>
            </a:avLst>
          </a:prstGeom>
          <a:noFill/>
          <a:ln w="12600">
            <a:solidFill>
              <a:schemeClr val="tx1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9" name="CustomShape 9"/>
          <p:cNvSpPr/>
          <p:nvPr/>
        </p:nvSpPr>
        <p:spPr>
          <a:xfrm flipH="1" rot="401400">
            <a:off x="4410360" y="4614120"/>
            <a:ext cx="4105080" cy="480240"/>
          </a:xfrm>
          <a:prstGeom prst="arc">
            <a:avLst>
              <a:gd name="adj1" fmla="val 11413169"/>
              <a:gd name="adj2" fmla="val 21383182"/>
            </a:avLst>
          </a:prstGeom>
          <a:noFill/>
          <a:ln w="12600">
            <a:solidFill>
              <a:schemeClr val="tx1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0" name="CustomShape 10"/>
          <p:cNvSpPr/>
          <p:nvPr/>
        </p:nvSpPr>
        <p:spPr>
          <a:xfrm>
            <a:off x="9099360" y="5957640"/>
            <a:ext cx="2790720" cy="679320"/>
          </a:xfrm>
          <a:prstGeom prst="homePlate">
            <a:avLst>
              <a:gd name="adj" fmla="val 50000"/>
            </a:avLst>
          </a:prstGeom>
          <a:solidFill>
            <a:srgbClr val="00a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ffffff"/>
                </a:solidFill>
                <a:latin typeface="Open Sans"/>
                <a:ea typeface="Open Sans"/>
              </a:rPr>
              <a:t>Let’s practise!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01" name="CustomShape 11"/>
          <p:cNvSpPr/>
          <p:nvPr/>
        </p:nvSpPr>
        <p:spPr>
          <a:xfrm>
            <a:off x="275400" y="6343920"/>
            <a:ext cx="6327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Copyright © 201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9</a:t>
            </a: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 by Pearson Education      Gold Experience 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| Focus | High Note</a:t>
            </a:r>
            <a:endParaRPr b="0" lang="en-US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83" dur="indefinite" restart="never" nodeType="tmRoot">
          <p:childTnLst>
            <p:seq>
              <p:cTn id="184" dur="indefinite" nodeType="mainSeq">
                <p:childTnLst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9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9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0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1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819720" y="4201200"/>
            <a:ext cx="10057680" cy="47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3" name="CustomShape 2"/>
          <p:cNvSpPr/>
          <p:nvPr/>
        </p:nvSpPr>
        <p:spPr>
          <a:xfrm>
            <a:off x="515160" y="4795920"/>
            <a:ext cx="10057680" cy="47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4" name="CustomShape 3"/>
          <p:cNvSpPr/>
          <p:nvPr/>
        </p:nvSpPr>
        <p:spPr>
          <a:xfrm>
            <a:off x="515160" y="1599120"/>
            <a:ext cx="11429280" cy="3983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Arial"/>
              </a:rPr>
              <a:t>If you………………………………(come) to the cinema with me tonight, I…………………………..(pay) for the tickets.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Arial"/>
              </a:rPr>
              <a:t>Steve…………………………………(write) you an email next week if we………………………….(decide) to visit you.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Arial"/>
              </a:rPr>
              <a:t>Jenny………………………………..(not be) happy if you……………………………….(not invite) her to the party.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Arial"/>
              </a:rPr>
              <a:t>If Chris………………………………(see) you, he………………………………………(want) to know why you are here.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Arial"/>
              </a:rPr>
              <a:t>If we…………………………….(leave) late, I………………………………….(call) to tell you.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Arial"/>
              </a:rPr>
              <a:t>Francesca………………………………………………..(not recognise) you if you…………………………(wear) that hat.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05" name="CustomShape 4"/>
          <p:cNvSpPr/>
          <p:nvPr/>
        </p:nvSpPr>
        <p:spPr>
          <a:xfrm>
            <a:off x="450720" y="229320"/>
            <a:ext cx="6748560" cy="797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1" lang="en-US" sz="4400" spc="-1" strike="noStrike">
                <a:solidFill>
                  <a:srgbClr val="1c4587"/>
                </a:solidFill>
                <a:latin typeface="Open Sans"/>
                <a:ea typeface="Open Sans"/>
              </a:rPr>
              <a:t>Practice activities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06" name="CustomShape 5"/>
          <p:cNvSpPr/>
          <p:nvPr/>
        </p:nvSpPr>
        <p:spPr>
          <a:xfrm>
            <a:off x="464400" y="905760"/>
            <a:ext cx="11479680" cy="413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1" lang="en-US" sz="2000" spc="-1" strike="noStrike">
                <a:solidFill>
                  <a:srgbClr val="1c4587"/>
                </a:solidFill>
                <a:latin typeface="Open Sans"/>
                <a:ea typeface="Open Sans"/>
              </a:rPr>
              <a:t>Use the correct form of the verbs in brackets to complete the gaps. 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07" name="CustomShape 6"/>
          <p:cNvSpPr/>
          <p:nvPr/>
        </p:nvSpPr>
        <p:spPr>
          <a:xfrm>
            <a:off x="2217600" y="1483560"/>
            <a:ext cx="70956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b0f0"/>
                </a:solidFill>
                <a:latin typeface="Arial"/>
                <a:ea typeface="Arial"/>
              </a:rPr>
              <a:t>come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08" name="CustomShape 7"/>
          <p:cNvSpPr/>
          <p:nvPr/>
        </p:nvSpPr>
        <p:spPr>
          <a:xfrm>
            <a:off x="8052840" y="1496880"/>
            <a:ext cx="113796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b0f0"/>
                </a:solidFill>
                <a:latin typeface="Arial"/>
                <a:ea typeface="Arial"/>
              </a:rPr>
              <a:t>will/’ll pay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09" name="CustomShape 8"/>
          <p:cNvSpPr/>
          <p:nvPr/>
        </p:nvSpPr>
        <p:spPr>
          <a:xfrm>
            <a:off x="2238120" y="2225520"/>
            <a:ext cx="126108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b0f0"/>
                </a:solidFill>
                <a:latin typeface="Arial"/>
                <a:ea typeface="Arial"/>
              </a:rPr>
              <a:t>will/’ll write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0" name="CustomShape 9"/>
          <p:cNvSpPr/>
          <p:nvPr/>
        </p:nvSpPr>
        <p:spPr>
          <a:xfrm>
            <a:off x="7933680" y="2225520"/>
            <a:ext cx="82224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b0f0"/>
                </a:solidFill>
                <a:latin typeface="Arial"/>
                <a:ea typeface="Arial"/>
              </a:rPr>
              <a:t>decide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1" name="CustomShape 10"/>
          <p:cNvSpPr/>
          <p:nvPr/>
        </p:nvSpPr>
        <p:spPr>
          <a:xfrm>
            <a:off x="1998360" y="2965320"/>
            <a:ext cx="175356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b0f0"/>
                </a:solidFill>
                <a:latin typeface="Arial"/>
                <a:ea typeface="Arial"/>
              </a:rPr>
              <a:t>will not/won’t be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2" name="CustomShape 11"/>
          <p:cNvSpPr/>
          <p:nvPr/>
        </p:nvSpPr>
        <p:spPr>
          <a:xfrm>
            <a:off x="6126840" y="2967480"/>
            <a:ext cx="193320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b0f0"/>
                </a:solidFill>
                <a:latin typeface="Arial"/>
                <a:ea typeface="Arial"/>
              </a:rPr>
              <a:t>do not/don’t invite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3" name="CustomShape 12"/>
          <p:cNvSpPr/>
          <p:nvPr/>
        </p:nvSpPr>
        <p:spPr>
          <a:xfrm>
            <a:off x="2241360" y="3688920"/>
            <a:ext cx="63180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b0f0"/>
                </a:solidFill>
                <a:latin typeface="Arial"/>
                <a:ea typeface="Arial"/>
              </a:rPr>
              <a:t>sees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4" name="CustomShape 13"/>
          <p:cNvSpPr/>
          <p:nvPr/>
        </p:nvSpPr>
        <p:spPr>
          <a:xfrm>
            <a:off x="6201360" y="3684240"/>
            <a:ext cx="124920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b0f0"/>
                </a:solidFill>
                <a:latin typeface="Arial"/>
                <a:ea typeface="Arial"/>
              </a:rPr>
              <a:t>will/’ll want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5" name="CustomShape 14"/>
          <p:cNvSpPr/>
          <p:nvPr/>
        </p:nvSpPr>
        <p:spPr>
          <a:xfrm>
            <a:off x="1842120" y="4424400"/>
            <a:ext cx="68832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b0f0"/>
                </a:solidFill>
                <a:latin typeface="Arial"/>
                <a:ea typeface="Arial"/>
              </a:rPr>
              <a:t>leave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6" name="CustomShape 15"/>
          <p:cNvSpPr/>
          <p:nvPr/>
        </p:nvSpPr>
        <p:spPr>
          <a:xfrm>
            <a:off x="5852880" y="4420080"/>
            <a:ext cx="112716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b0f0"/>
                </a:solidFill>
                <a:latin typeface="Arial"/>
                <a:ea typeface="Arial"/>
              </a:rPr>
              <a:t>will/’ll call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7" name="CustomShape 16"/>
          <p:cNvSpPr/>
          <p:nvPr/>
        </p:nvSpPr>
        <p:spPr>
          <a:xfrm>
            <a:off x="2245680" y="5153400"/>
            <a:ext cx="247428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b0f0"/>
                </a:solidFill>
                <a:latin typeface="Arial"/>
                <a:ea typeface="Arial"/>
              </a:rPr>
              <a:t>will not/won’t recognise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8" name="CustomShape 17"/>
          <p:cNvSpPr/>
          <p:nvPr/>
        </p:nvSpPr>
        <p:spPr>
          <a:xfrm>
            <a:off x="8627040" y="5141160"/>
            <a:ext cx="642600" cy="333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00b0f0"/>
                </a:solidFill>
                <a:latin typeface="Arial"/>
                <a:ea typeface="Arial"/>
              </a:rPr>
              <a:t>wear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9" name="CustomShape 18"/>
          <p:cNvSpPr/>
          <p:nvPr/>
        </p:nvSpPr>
        <p:spPr>
          <a:xfrm>
            <a:off x="275400" y="6343920"/>
            <a:ext cx="6327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Copyright © 201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9</a:t>
            </a:r>
            <a:r>
              <a:rPr b="0" lang="en-US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 by Pearson Education      Gold Experience </a:t>
            </a:r>
            <a:r>
              <a:rPr b="0" lang="pl-PL" sz="1100" spc="-1" strike="noStrike">
                <a:solidFill>
                  <a:srgbClr val="595959"/>
                </a:solidFill>
                <a:latin typeface="Open Sans"/>
                <a:ea typeface="Open Sans"/>
              </a:rPr>
              <a:t>| Focus | High Note</a:t>
            </a:r>
            <a:endParaRPr b="0" lang="en-US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12" dur="indefinite" restart="never" nodeType="tmRoot">
          <p:childTnLst>
            <p:seq>
              <p:cTn id="213" dur="indefinite" nodeType="mainSeq">
                <p:childTnLst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1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2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2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2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3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3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4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4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5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5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5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6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2617</TotalTime>
  <Application>LibreOffice/6.4.2.2$Linux_X86_64 LibreOffice_project/40$Build-2</Application>
  <Words>810</Words>
  <Paragraphs>133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Louise Manicolo</dc:creator>
  <dc:description/>
  <dc:language>en-US</dc:language>
  <cp:lastModifiedBy/>
  <dcterms:modified xsi:type="dcterms:W3CDTF">2020-04-23T22:24:42Z</dcterms:modified>
  <cp:revision>99</cp:revision>
  <dc:subject/>
  <dc:title>Emphatic structures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7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7</vt:i4>
  </property>
</Properties>
</file>