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entation.xml" ContentType="application/vnd.openxmlformats-officedocument.presentationml.presentation.main+xml"/>
  <Override PartName="/ppt/_rels/presentation.xml.rels" ContentType="application/vnd.openxmlformats-package.relationships+xml"/>
  <Override PartName="/ppt/media/image5.png" ContentType="image/png"/>
  <Override PartName="/ppt/media/image2.png" ContentType="image/png"/>
  <Override PartName="/ppt/media/image6.png" ContentType="image/png"/>
  <Override PartName="/ppt/media/image1.png" ContentType="image/png"/>
  <Override PartName="/ppt/media/image3.png" ContentType="image/png"/>
  <Override PartName="/ppt/media/image4.png" ContentType="image/png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_rels/slideLayout5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/>
          <p:cNvSpPr/>
          <p:nvPr/>
        </p:nvSpPr>
        <p:spPr>
          <a:xfrm>
            <a:off x="549000" y="548640"/>
            <a:ext cx="10057680" cy="1608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90000"/>
              </a:lnSpc>
            </a:pPr>
            <a:r>
              <a:rPr b="0" lang="en-US" sz="4400" spc="-1" strike="noStrike">
                <a:solidFill>
                  <a:srgbClr val="1c4587"/>
                </a:solidFill>
                <a:latin typeface="Open Sans"/>
                <a:ea typeface="Open Sans"/>
              </a:rPr>
              <a:t>There are many ways we can talk about the future in English.</a:t>
            </a:r>
            <a:br/>
            <a:r>
              <a:rPr b="0" lang="en-US" sz="3200" spc="-1" strike="noStrike">
                <a:solidFill>
                  <a:srgbClr val="1c4587"/>
                </a:solidFill>
                <a:latin typeface="Open Sans"/>
                <a:ea typeface="Open Sans"/>
              </a:rPr>
              <a:t>O przyszłości możemy mówic na różne sposoby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39" name="CustomShape 2"/>
          <p:cNvSpPr/>
          <p:nvPr/>
        </p:nvSpPr>
        <p:spPr>
          <a:xfrm>
            <a:off x="548640" y="2926080"/>
            <a:ext cx="10057680" cy="2269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90000"/>
              </a:lnSpc>
            </a:pPr>
            <a:r>
              <a:rPr b="0" lang="en-US" sz="2000" spc="-1" strike="noStrike">
                <a:solidFill>
                  <a:srgbClr val="1c4587"/>
                </a:solidFill>
                <a:latin typeface="Open Sans"/>
                <a:ea typeface="Open Sans"/>
              </a:rPr>
              <a:t>Let’s look at:</a:t>
            </a:r>
            <a:endParaRPr b="0" lang="en-US" sz="2000" spc="-1" strike="noStrike">
              <a:latin typeface="Arial"/>
            </a:endParaRPr>
          </a:p>
          <a:p>
            <a:pPr marL="457200" indent="-456480">
              <a:lnSpc>
                <a:spcPct val="90000"/>
              </a:lnSpc>
              <a:spcBef>
                <a:spcPts val="1199"/>
              </a:spcBef>
              <a:buClr>
                <a:srgbClr val="1c4587"/>
              </a:buClr>
              <a:buSzPct val="85000"/>
              <a:buFont typeface="Open Sans"/>
              <a:buAutoNum type="arabicPeriod"/>
            </a:pPr>
            <a:r>
              <a:rPr b="0" lang="en-US" sz="2000" spc="-1" strike="noStrike">
                <a:solidFill>
                  <a:srgbClr val="1c4587"/>
                </a:solidFill>
                <a:latin typeface="Open Sans"/>
                <a:ea typeface="Open Sans"/>
              </a:rPr>
              <a:t>When and how we use </a:t>
            </a:r>
            <a:r>
              <a:rPr b="0" i="1" lang="en-US" sz="2000" spc="-1" strike="noStrike">
                <a:solidFill>
                  <a:srgbClr val="1c4587"/>
                </a:solidFill>
                <a:latin typeface="Open Sans"/>
                <a:ea typeface="Open Sans"/>
              </a:rPr>
              <a:t>going to. (zamierzam, wszystko na to wskazuje)</a:t>
            </a:r>
            <a:endParaRPr b="0" lang="en-US" sz="2000" spc="-1" strike="noStrike">
              <a:latin typeface="Arial"/>
            </a:endParaRPr>
          </a:p>
          <a:p>
            <a:pPr marL="457200" indent="-456480">
              <a:lnSpc>
                <a:spcPct val="90000"/>
              </a:lnSpc>
              <a:spcBef>
                <a:spcPts val="1199"/>
              </a:spcBef>
              <a:buClr>
                <a:srgbClr val="1c4587"/>
              </a:buClr>
              <a:buSzPct val="85000"/>
              <a:buFont typeface="Open Sans"/>
              <a:buAutoNum type="arabicPeriod"/>
            </a:pPr>
            <a:r>
              <a:rPr b="0" lang="en-US" sz="2000" spc="-1" strike="noStrike">
                <a:solidFill>
                  <a:srgbClr val="1c4587"/>
                </a:solidFill>
                <a:latin typeface="Open Sans"/>
                <a:ea typeface="Open Sans"/>
              </a:rPr>
              <a:t>When and how we use </a:t>
            </a:r>
            <a:r>
              <a:rPr b="0" i="1" lang="en-US" sz="2000" spc="-1" strike="noStrike">
                <a:solidFill>
                  <a:srgbClr val="1c4587"/>
                </a:solidFill>
                <a:latin typeface="Open Sans"/>
                <a:ea typeface="Open Sans"/>
              </a:rPr>
              <a:t>will. (czas przyszłyprosty: będzie – wychodzi to ode mnie)</a:t>
            </a:r>
            <a:endParaRPr b="0" lang="en-US" sz="2000" spc="-1" strike="noStrike">
              <a:latin typeface="Arial"/>
            </a:endParaRPr>
          </a:p>
          <a:p>
            <a:pPr marL="457200" indent="-456480">
              <a:lnSpc>
                <a:spcPct val="90000"/>
              </a:lnSpc>
              <a:spcBef>
                <a:spcPts val="1199"/>
              </a:spcBef>
              <a:buClr>
                <a:srgbClr val="1c4587"/>
              </a:buClr>
              <a:buSzPct val="85000"/>
              <a:buFont typeface="Open Sans"/>
              <a:buAutoNum type="arabicPeriod"/>
            </a:pPr>
            <a:r>
              <a:rPr b="0" lang="en-US" sz="2000" spc="-1" strike="noStrike">
                <a:solidFill>
                  <a:srgbClr val="1c4587"/>
                </a:solidFill>
                <a:latin typeface="Open Sans"/>
                <a:ea typeface="Open Sans"/>
              </a:rPr>
              <a:t>When and how we use the present continuous. </a:t>
            </a:r>
            <a:r>
              <a:rPr b="0" i="1" lang="en-US" sz="2000" spc="-1" strike="noStrike">
                <a:solidFill>
                  <a:srgbClr val="1c4587"/>
                </a:solidFill>
                <a:latin typeface="Open Sans"/>
                <a:ea typeface="Open Sans"/>
              </a:rPr>
              <a:t>(czas terażniejszy ciągły, nasze plany na 100%)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40" name="CustomShape 3"/>
          <p:cNvSpPr/>
          <p:nvPr/>
        </p:nvSpPr>
        <p:spPr>
          <a:xfrm>
            <a:off x="8903520" y="5226480"/>
            <a:ext cx="2790720" cy="1116720"/>
          </a:xfrm>
          <a:prstGeom prst="homePlate">
            <a:avLst>
              <a:gd name="adj" fmla="val 50000"/>
            </a:avLst>
          </a:prstGeom>
          <a:solidFill>
            <a:srgbClr val="00a7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When do we use </a:t>
            </a:r>
            <a:r>
              <a:rPr b="0" i="1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going to, will </a:t>
            </a:r>
            <a:r>
              <a:rPr b="0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and the present continuous for the future?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41" name="CustomShape 4"/>
          <p:cNvSpPr/>
          <p:nvPr/>
        </p:nvSpPr>
        <p:spPr>
          <a:xfrm>
            <a:off x="275400" y="6343920"/>
            <a:ext cx="6327000" cy="36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</a:pPr>
            <a:r>
              <a:rPr b="0" lang="en-US" sz="1100" spc="-1" strike="noStrike">
                <a:solidFill>
                  <a:srgbClr val="595959"/>
                </a:solidFill>
                <a:latin typeface="Open Sans"/>
                <a:ea typeface="Open Sans"/>
              </a:rPr>
              <a:t>Copyright © 201</a:t>
            </a:r>
            <a:r>
              <a:rPr b="0" lang="pl-PL" sz="1100" spc="-1" strike="noStrike">
                <a:solidFill>
                  <a:srgbClr val="595959"/>
                </a:solidFill>
                <a:latin typeface="Open Sans"/>
                <a:ea typeface="Open Sans"/>
              </a:rPr>
              <a:t>9</a:t>
            </a:r>
            <a:r>
              <a:rPr b="0" lang="en-US" sz="1100" spc="-1" strike="noStrike">
                <a:solidFill>
                  <a:srgbClr val="595959"/>
                </a:solidFill>
                <a:latin typeface="Open Sans"/>
                <a:ea typeface="Open Sans"/>
              </a:rPr>
              <a:t> by Pearson Education      Gold Experience </a:t>
            </a:r>
            <a:r>
              <a:rPr b="0" lang="pl-PL" sz="1100" spc="-1" strike="noStrike">
                <a:solidFill>
                  <a:srgbClr val="595959"/>
                </a:solidFill>
                <a:latin typeface="Open Sans"/>
                <a:ea typeface="Open Sans"/>
              </a:rPr>
              <a:t>| Focus | High Note</a:t>
            </a:r>
            <a:endParaRPr b="0" lang="en-US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7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2" dur="500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7" dur="500"/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22" dur="500"/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cbe6f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1"/>
          <p:cNvSpPr/>
          <p:nvPr/>
        </p:nvSpPr>
        <p:spPr>
          <a:xfrm>
            <a:off x="450720" y="229320"/>
            <a:ext cx="10685160" cy="1311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90000"/>
              </a:lnSpc>
            </a:pPr>
            <a:r>
              <a:rPr b="1" lang="en-US" sz="4000" spc="-1" strike="noStrike">
                <a:solidFill>
                  <a:srgbClr val="1c4587"/>
                </a:solidFill>
                <a:latin typeface="Open Sans"/>
                <a:ea typeface="Open Sans"/>
              </a:rPr>
              <a:t> </a:t>
            </a:r>
            <a:r>
              <a:rPr b="0" lang="en-US" sz="4000" spc="-1" strike="noStrike">
                <a:solidFill>
                  <a:srgbClr val="1c4587"/>
                </a:solidFill>
                <a:latin typeface="Open Sans"/>
                <a:ea typeface="Open Sans"/>
              </a:rPr>
              <a:t>When do we use them?</a:t>
            </a:r>
            <a:r>
              <a:rPr b="0" lang="en-US" sz="4400" spc="-1" strike="noStrike">
                <a:solidFill>
                  <a:srgbClr val="1c4587"/>
                </a:solidFill>
                <a:latin typeface="Open Sans"/>
                <a:ea typeface="Open Sans"/>
              </a:rPr>
              <a:t> </a:t>
            </a:r>
            <a:r>
              <a:rPr b="0" lang="en-US" sz="2200" spc="-1" strike="noStrike">
                <a:solidFill>
                  <a:srgbClr val="1c4587"/>
                </a:solidFill>
                <a:latin typeface="Open Sans"/>
                <a:ea typeface="Open Sans"/>
              </a:rPr>
              <a:t>Kiedy ich używamy?</a:t>
            </a:r>
            <a:endParaRPr b="0" lang="en-US" sz="2200" spc="-1" strike="noStrike">
              <a:latin typeface="Arial"/>
            </a:endParaRPr>
          </a:p>
        </p:txBody>
      </p:sp>
      <p:pic>
        <p:nvPicPr>
          <p:cNvPr id="43" name="Picture 14" descr=""/>
          <p:cNvPicPr/>
          <p:nvPr/>
        </p:nvPicPr>
        <p:blipFill>
          <a:blip r:embed="rId1"/>
          <a:stretch/>
        </p:blipFill>
        <p:spPr>
          <a:xfrm>
            <a:off x="650160" y="1188720"/>
            <a:ext cx="1086120" cy="1086120"/>
          </a:xfrm>
          <a:prstGeom prst="rect">
            <a:avLst/>
          </a:prstGeom>
          <a:ln>
            <a:noFill/>
          </a:ln>
        </p:spPr>
      </p:pic>
      <p:sp>
        <p:nvSpPr>
          <p:cNvPr id="44" name="CustomShape 2"/>
          <p:cNvSpPr/>
          <p:nvPr/>
        </p:nvSpPr>
        <p:spPr>
          <a:xfrm>
            <a:off x="2479680" y="1035720"/>
            <a:ext cx="3647160" cy="1106280"/>
          </a:xfrm>
          <a:prstGeom prst="wedgeRoundRectCallout">
            <a:avLst>
              <a:gd name="adj1" fmla="val -69111"/>
              <a:gd name="adj2" fmla="val 21306"/>
              <a:gd name="adj3" fmla="val 16667"/>
            </a:avLst>
          </a:prstGeom>
          <a:solidFill>
            <a:srgbClr val="ed6f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Next year, I’m going to look for a new hobby and I’m not going to get up very late. I think I’ll be a lot happier. What about you?</a:t>
            </a:r>
            <a:endParaRPr b="0" lang="en-US" sz="1600" spc="-1" strike="noStrike">
              <a:latin typeface="Arial"/>
            </a:endParaRPr>
          </a:p>
        </p:txBody>
      </p:sp>
      <p:pic>
        <p:nvPicPr>
          <p:cNvPr id="45" name="Picture 16" descr=""/>
          <p:cNvPicPr/>
          <p:nvPr/>
        </p:nvPicPr>
        <p:blipFill>
          <a:blip r:embed="rId2"/>
          <a:stretch/>
        </p:blipFill>
        <p:spPr>
          <a:xfrm>
            <a:off x="10516680" y="1270440"/>
            <a:ext cx="1004400" cy="1004400"/>
          </a:xfrm>
          <a:prstGeom prst="rect">
            <a:avLst/>
          </a:prstGeom>
          <a:ln>
            <a:noFill/>
          </a:ln>
        </p:spPr>
      </p:pic>
      <p:sp>
        <p:nvSpPr>
          <p:cNvPr id="46" name="CustomShape 3"/>
          <p:cNvSpPr/>
          <p:nvPr/>
        </p:nvSpPr>
        <p:spPr>
          <a:xfrm>
            <a:off x="6635880" y="935640"/>
            <a:ext cx="3459600" cy="1206360"/>
          </a:xfrm>
          <a:prstGeom prst="wedgeRoundRectCallout">
            <a:avLst>
              <a:gd name="adj1" fmla="val 56752"/>
              <a:gd name="adj2" fmla="val 6736"/>
              <a:gd name="adj3" fmla="val 16667"/>
            </a:avLst>
          </a:prstGeom>
          <a:solidFill>
            <a:srgbClr val="37b3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I’m going to travel more. I’m visiting my sister in New Zealand in March; I can’t wait! When are you going to start your new hobby?</a:t>
            </a:r>
            <a:endParaRPr b="0" lang="en-US" sz="1600" spc="-1" strike="noStrike">
              <a:latin typeface="Arial"/>
            </a:endParaRPr>
          </a:p>
        </p:txBody>
      </p:sp>
      <p:pic>
        <p:nvPicPr>
          <p:cNvPr id="47" name="Picture 22" descr=""/>
          <p:cNvPicPr/>
          <p:nvPr/>
        </p:nvPicPr>
        <p:blipFill>
          <a:blip r:embed="rId3"/>
          <a:stretch/>
        </p:blipFill>
        <p:spPr>
          <a:xfrm>
            <a:off x="4540320" y="5047920"/>
            <a:ext cx="1128600" cy="1128600"/>
          </a:xfrm>
          <a:prstGeom prst="rect">
            <a:avLst/>
          </a:prstGeom>
          <a:ln>
            <a:noFill/>
          </a:ln>
        </p:spPr>
      </p:pic>
      <p:sp>
        <p:nvSpPr>
          <p:cNvPr id="48" name="CustomShape 4"/>
          <p:cNvSpPr/>
          <p:nvPr/>
        </p:nvSpPr>
        <p:spPr>
          <a:xfrm>
            <a:off x="1466280" y="4861080"/>
            <a:ext cx="2528280" cy="1355760"/>
          </a:xfrm>
          <a:prstGeom prst="wedgeRoundRectCallout">
            <a:avLst>
              <a:gd name="adj1" fmla="val 64580"/>
              <a:gd name="adj2" fmla="val 7322"/>
              <a:gd name="adj3" fmla="val 16667"/>
            </a:avLst>
          </a:prstGeom>
          <a:solidFill>
            <a:srgbClr val="f49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O czym oni rozmawiają?</a:t>
            </a:r>
            <a:endParaRPr b="0" lang="en-US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The past, present or future?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49" name="CustomShape 5"/>
          <p:cNvSpPr/>
          <p:nvPr/>
        </p:nvSpPr>
        <p:spPr>
          <a:xfrm>
            <a:off x="182520" y="3859560"/>
            <a:ext cx="2026440" cy="1000800"/>
          </a:xfrm>
          <a:prstGeom prst="cloudCallout">
            <a:avLst>
              <a:gd name="adj1" fmla="val 36685"/>
              <a:gd name="adj2" fmla="val 52487"/>
            </a:avLst>
          </a:prstGeom>
          <a:solidFill>
            <a:schemeClr val="bg1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i="1" lang="en-US" sz="1600" spc="-1" strike="noStrike">
                <a:solidFill>
                  <a:srgbClr val="f49c4e"/>
                </a:solidFill>
                <a:latin typeface="Open Sans"/>
                <a:ea typeface="Open Sans"/>
              </a:rPr>
              <a:t>The future.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50" name="CustomShape 6"/>
          <p:cNvSpPr/>
          <p:nvPr/>
        </p:nvSpPr>
        <p:spPr>
          <a:xfrm>
            <a:off x="2292480" y="3499560"/>
            <a:ext cx="3500640" cy="1104840"/>
          </a:xfrm>
          <a:prstGeom prst="wedgeRoundRectCallout">
            <a:avLst>
              <a:gd name="adj1" fmla="val 20807"/>
              <a:gd name="adj2" fmla="val 63886"/>
              <a:gd name="adj3" fmla="val 16667"/>
            </a:avLst>
          </a:prstGeom>
          <a:solidFill>
            <a:srgbClr val="f49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Dziewczyna mówi: ‘</a:t>
            </a:r>
            <a:r>
              <a:rPr b="0" i="1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I’m going to look for a new hobby’. </a:t>
            </a:r>
            <a:r>
              <a:rPr b="1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Is this an organised plan or an intention</a:t>
            </a:r>
            <a:r>
              <a:rPr b="0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? 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51" name="CustomShape 7"/>
          <p:cNvSpPr/>
          <p:nvPr/>
        </p:nvSpPr>
        <p:spPr>
          <a:xfrm>
            <a:off x="77040" y="2360880"/>
            <a:ext cx="3625200" cy="1247760"/>
          </a:xfrm>
          <a:prstGeom prst="cloudCallout">
            <a:avLst>
              <a:gd name="adj1" fmla="val 38267"/>
              <a:gd name="adj2" fmla="val 45185"/>
            </a:avLst>
          </a:prstGeom>
          <a:solidFill>
            <a:schemeClr val="bg1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i="1" lang="en-US" sz="1600" spc="-1" strike="noStrike">
                <a:solidFill>
                  <a:srgbClr val="f49c4e"/>
                </a:solidFill>
                <a:latin typeface="Open Sans"/>
                <a:ea typeface="Open Sans"/>
              </a:rPr>
              <a:t>An intention.</a:t>
            </a:r>
            <a:r>
              <a:rPr b="0" i="1" lang="en-US" sz="1600" spc="-1" strike="noStrike">
                <a:solidFill>
                  <a:srgbClr val="f49c4e"/>
                </a:solidFill>
                <a:latin typeface="Open Sans"/>
                <a:ea typeface="Open Sans"/>
              </a:rPr>
              <a:t> Ona zamierza. Nie ustaliła szczegółów ale podjęła już decyzję.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52" name="CustomShape 8"/>
          <p:cNvSpPr/>
          <p:nvPr/>
        </p:nvSpPr>
        <p:spPr>
          <a:xfrm>
            <a:off x="5780520" y="2379960"/>
            <a:ext cx="3511800" cy="1099800"/>
          </a:xfrm>
          <a:prstGeom prst="wedgeRoundRectCallout">
            <a:avLst>
              <a:gd name="adj1" fmla="val -36180"/>
              <a:gd name="adj2" fmla="val 88009"/>
              <a:gd name="adj3" fmla="val 16667"/>
            </a:avLst>
          </a:prstGeom>
          <a:solidFill>
            <a:srgbClr val="f49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Dziewczyna mówi: ‘</a:t>
            </a:r>
            <a:r>
              <a:rPr b="0" i="1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I think I’ll be happier’. </a:t>
            </a:r>
            <a:r>
              <a:rPr b="1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Is this a fact or is it a prediction? </a:t>
            </a:r>
            <a:r>
              <a:rPr b="0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Czy ona wie na pewno?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53" name="CustomShape 9"/>
          <p:cNvSpPr/>
          <p:nvPr/>
        </p:nvSpPr>
        <p:spPr>
          <a:xfrm>
            <a:off x="9390600" y="2398680"/>
            <a:ext cx="2482920" cy="1388520"/>
          </a:xfrm>
          <a:prstGeom prst="cloudCallout">
            <a:avLst>
              <a:gd name="adj1" fmla="val -60644"/>
              <a:gd name="adj2" fmla="val 14207"/>
            </a:avLst>
          </a:prstGeom>
          <a:solidFill>
            <a:schemeClr val="bg1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i="1" lang="en-US" sz="1600" spc="-1" strike="noStrike">
                <a:solidFill>
                  <a:srgbClr val="f49c4e"/>
                </a:solidFill>
                <a:latin typeface="Open Sans"/>
                <a:ea typeface="Open Sans"/>
              </a:rPr>
              <a:t> </a:t>
            </a:r>
            <a:r>
              <a:rPr b="1" i="1" lang="en-US" sz="1600" spc="-1" strike="noStrike">
                <a:solidFill>
                  <a:srgbClr val="f49c4e"/>
                </a:solidFill>
                <a:latin typeface="Open Sans"/>
                <a:ea typeface="Open Sans"/>
              </a:rPr>
              <a:t>It’s a prediction.</a:t>
            </a:r>
            <a:r>
              <a:rPr b="0" i="1" lang="en-US" sz="1600" spc="-1" strike="noStrike">
                <a:solidFill>
                  <a:srgbClr val="f49c4e"/>
                </a:solidFill>
                <a:latin typeface="Open Sans"/>
                <a:ea typeface="Open Sans"/>
              </a:rPr>
              <a:t> Nie wie na pewno ale tak myśli 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54" name="CustomShape 10"/>
          <p:cNvSpPr/>
          <p:nvPr/>
        </p:nvSpPr>
        <p:spPr>
          <a:xfrm>
            <a:off x="6186240" y="4044240"/>
            <a:ext cx="3431880" cy="1035360"/>
          </a:xfrm>
          <a:prstGeom prst="wedgeRoundRectCallout">
            <a:avLst>
              <a:gd name="adj1" fmla="val -57162"/>
              <a:gd name="adj2" fmla="val 44858"/>
              <a:gd name="adj3" fmla="val 16667"/>
            </a:avLst>
          </a:prstGeom>
          <a:solidFill>
            <a:srgbClr val="f49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Chłopiec mówi: ‘</a:t>
            </a:r>
            <a:r>
              <a:rPr b="0" i="1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I’m visiting my sister in New Zealand in March.’ </a:t>
            </a:r>
            <a:r>
              <a:rPr b="1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Is this a plan/arrangement?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55" name="CustomShape 11"/>
          <p:cNvSpPr/>
          <p:nvPr/>
        </p:nvSpPr>
        <p:spPr>
          <a:xfrm>
            <a:off x="9618480" y="3899160"/>
            <a:ext cx="2026440" cy="1000800"/>
          </a:xfrm>
          <a:prstGeom prst="cloudCallout">
            <a:avLst>
              <a:gd name="adj1" fmla="val -52180"/>
              <a:gd name="adj2" fmla="val 30684"/>
            </a:avLst>
          </a:prstGeom>
          <a:solidFill>
            <a:schemeClr val="bg1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i="1" lang="en-US" sz="1600" spc="-1" strike="noStrike">
                <a:solidFill>
                  <a:srgbClr val="f49c4e"/>
                </a:solidFill>
                <a:latin typeface="Open Sans"/>
                <a:ea typeface="Open Sans"/>
              </a:rPr>
              <a:t>Yes.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56" name="CustomShape 12"/>
          <p:cNvSpPr/>
          <p:nvPr/>
        </p:nvSpPr>
        <p:spPr>
          <a:xfrm>
            <a:off x="6170400" y="5354640"/>
            <a:ext cx="3431880" cy="992520"/>
          </a:xfrm>
          <a:prstGeom prst="wedgeRoundRectCallout">
            <a:avLst>
              <a:gd name="adj1" fmla="val -56366"/>
              <a:gd name="adj2" fmla="val -36197"/>
              <a:gd name="adj3" fmla="val 16667"/>
            </a:avLst>
          </a:prstGeom>
          <a:solidFill>
            <a:srgbClr val="f49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Is the plan organised?</a:t>
            </a:r>
            <a:r>
              <a:rPr b="0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 Czy to jest na 100%? Czy ma datę? 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57" name="CustomShape 13"/>
          <p:cNvSpPr/>
          <p:nvPr/>
        </p:nvSpPr>
        <p:spPr>
          <a:xfrm>
            <a:off x="9576720" y="5145120"/>
            <a:ext cx="2405160" cy="1298160"/>
          </a:xfrm>
          <a:prstGeom prst="cloudCallout">
            <a:avLst>
              <a:gd name="adj1" fmla="val -52180"/>
              <a:gd name="adj2" fmla="val 30684"/>
            </a:avLst>
          </a:prstGeom>
          <a:solidFill>
            <a:schemeClr val="bg1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i="1" lang="en-US" sz="1600" spc="-1" strike="noStrike">
                <a:solidFill>
                  <a:srgbClr val="f49c4e"/>
                </a:solidFill>
                <a:latin typeface="Open Sans"/>
                <a:ea typeface="Open Sans"/>
              </a:rPr>
              <a:t>Yes, it is organised. The trip is in March.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58" name="CustomShape 14"/>
          <p:cNvSpPr/>
          <p:nvPr/>
        </p:nvSpPr>
        <p:spPr>
          <a:xfrm>
            <a:off x="3839040" y="2232720"/>
            <a:ext cx="1647000" cy="967320"/>
          </a:xfrm>
          <a:prstGeom prst="wedgeRoundRectCallout">
            <a:avLst>
              <a:gd name="adj1" fmla="val -73925"/>
              <a:gd name="adj2" fmla="val -44095"/>
              <a:gd name="adj3" fmla="val 16667"/>
            </a:avLst>
          </a:prstGeom>
          <a:solidFill>
            <a:srgbClr val="ed6f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I’m not sure, but definitely next year.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59" name="CustomShape 15"/>
          <p:cNvSpPr/>
          <p:nvPr/>
        </p:nvSpPr>
        <p:spPr>
          <a:xfrm>
            <a:off x="275400" y="6343920"/>
            <a:ext cx="6327000" cy="36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</a:pPr>
            <a:r>
              <a:rPr b="0" lang="en-US" sz="1100" spc="-1" strike="noStrike">
                <a:solidFill>
                  <a:srgbClr val="595959"/>
                </a:solidFill>
                <a:latin typeface="Open Sans"/>
                <a:ea typeface="Open Sans"/>
              </a:rPr>
              <a:t>Copyright © 201</a:t>
            </a:r>
            <a:r>
              <a:rPr b="0" lang="pl-PL" sz="1100" spc="-1" strike="noStrike">
                <a:solidFill>
                  <a:srgbClr val="595959"/>
                </a:solidFill>
                <a:latin typeface="Open Sans"/>
                <a:ea typeface="Open Sans"/>
              </a:rPr>
              <a:t>9</a:t>
            </a:r>
            <a:r>
              <a:rPr b="0" lang="en-US" sz="1100" spc="-1" strike="noStrike">
                <a:solidFill>
                  <a:srgbClr val="595959"/>
                </a:solidFill>
                <a:latin typeface="Open Sans"/>
                <a:ea typeface="Open Sans"/>
              </a:rPr>
              <a:t> by Pearson Education      Gold Experience </a:t>
            </a:r>
            <a:r>
              <a:rPr b="0" lang="pl-PL" sz="1100" spc="-1" strike="noStrike">
                <a:solidFill>
                  <a:srgbClr val="595959"/>
                </a:solidFill>
                <a:latin typeface="Open Sans"/>
                <a:ea typeface="Open Sans"/>
              </a:rPr>
              <a:t>| Focus | High Note</a:t>
            </a:r>
            <a:endParaRPr b="0" lang="en-US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8" dur="indefinite" restart="never" nodeType="tmRoot">
          <p:childTnLst>
            <p:seq>
              <p:cTn id="29" dur="indefinite" nodeType="mainSeq">
                <p:childTnLst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3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4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5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5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5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6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7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8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9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9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CustomShape 1"/>
          <p:cNvSpPr/>
          <p:nvPr/>
        </p:nvSpPr>
        <p:spPr>
          <a:xfrm>
            <a:off x="450720" y="229320"/>
            <a:ext cx="10685160" cy="1311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90000"/>
              </a:lnSpc>
            </a:pPr>
            <a:r>
              <a:rPr b="0" lang="en-US" sz="4000" spc="-1" strike="noStrike">
                <a:solidFill>
                  <a:srgbClr val="1c4587"/>
                </a:solidFill>
                <a:latin typeface="Open Sans"/>
                <a:ea typeface="Open Sans"/>
              </a:rPr>
              <a:t>When do we use them?</a:t>
            </a:r>
            <a:r>
              <a:rPr b="0" lang="en-US" sz="2600" spc="-1" strike="noStrike">
                <a:solidFill>
                  <a:srgbClr val="1c4587"/>
                </a:solidFill>
                <a:latin typeface="Open Sans"/>
                <a:ea typeface="Open Sans"/>
              </a:rPr>
              <a:t>Kiedy ich używamy?</a:t>
            </a:r>
            <a:endParaRPr b="0" lang="en-US" sz="2600" spc="-1" strike="noStrike">
              <a:latin typeface="Arial"/>
            </a:endParaRPr>
          </a:p>
        </p:txBody>
      </p:sp>
      <p:sp>
        <p:nvSpPr>
          <p:cNvPr id="61" name="CustomShape 2"/>
          <p:cNvSpPr/>
          <p:nvPr/>
        </p:nvSpPr>
        <p:spPr>
          <a:xfrm>
            <a:off x="640080" y="1858320"/>
            <a:ext cx="3999600" cy="793080"/>
          </a:xfrm>
          <a:prstGeom prst="wedgeRoundRectCallout">
            <a:avLst>
              <a:gd name="adj1" fmla="val -57170"/>
              <a:gd name="adj2" fmla="val 14967"/>
              <a:gd name="adj3" fmla="val 16667"/>
            </a:avLst>
          </a:prstGeom>
          <a:solidFill>
            <a:srgbClr val="ed6f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Next year, I’m going to look for a new hobby and I’m not going to get up very late. 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62" name="CustomShape 3"/>
          <p:cNvSpPr/>
          <p:nvPr/>
        </p:nvSpPr>
        <p:spPr>
          <a:xfrm>
            <a:off x="4827960" y="1920240"/>
            <a:ext cx="2029680" cy="645120"/>
          </a:xfrm>
          <a:prstGeom prst="wedgeRoundRectCallout">
            <a:avLst>
              <a:gd name="adj1" fmla="val 56752"/>
              <a:gd name="adj2" fmla="val 6736"/>
              <a:gd name="adj3" fmla="val 16667"/>
            </a:avLst>
          </a:prstGeom>
          <a:solidFill>
            <a:srgbClr val="37b3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I’m going to travel more. 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63" name="CustomShape 4"/>
          <p:cNvSpPr/>
          <p:nvPr/>
        </p:nvSpPr>
        <p:spPr>
          <a:xfrm>
            <a:off x="450720" y="977400"/>
            <a:ext cx="10876320" cy="406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90000"/>
              </a:lnSpc>
              <a:spcAft>
                <a:spcPts val="2100"/>
              </a:spcAft>
            </a:pPr>
            <a:r>
              <a:rPr b="1" lang="en-US" sz="2600" spc="-1" strike="noStrike">
                <a:solidFill>
                  <a:srgbClr val="1c4587"/>
                </a:solidFill>
                <a:latin typeface="Open Sans"/>
                <a:ea typeface="Open Sans"/>
              </a:rPr>
              <a:t>1. </a:t>
            </a:r>
            <a:r>
              <a:rPr b="1" i="1" lang="en-US" sz="2600" spc="-1" strike="noStrike">
                <a:solidFill>
                  <a:srgbClr val="1c4587"/>
                </a:solidFill>
                <a:latin typeface="Open Sans"/>
                <a:ea typeface="Open Sans"/>
              </a:rPr>
              <a:t>Going to- </a:t>
            </a:r>
            <a:r>
              <a:rPr b="1" i="1" lang="en-US" sz="2200" spc="-1" strike="noStrike">
                <a:solidFill>
                  <a:srgbClr val="1c4587"/>
                </a:solidFill>
                <a:latin typeface="Open Sans"/>
                <a:ea typeface="Open Sans"/>
              </a:rPr>
              <a:t>zamiary, podjęte decyzje (ale plany nie dopięte na ostatni guzik)</a:t>
            </a:r>
            <a:r>
              <a:rPr b="1" lang="en-US" sz="2200" spc="-1" strike="noStrike">
                <a:solidFill>
                  <a:srgbClr val="1c4587"/>
                </a:solidFill>
                <a:latin typeface="Open Sans"/>
                <a:ea typeface="Open Sans"/>
              </a:rPr>
              <a:t>.</a:t>
            </a:r>
            <a:endParaRPr b="0" lang="en-US" sz="2200" spc="-1" strike="noStrike">
              <a:latin typeface="Arial"/>
            </a:endParaRPr>
          </a:p>
        </p:txBody>
      </p:sp>
      <p:pic>
        <p:nvPicPr>
          <p:cNvPr id="64" name="Picture 19" descr=""/>
          <p:cNvPicPr/>
          <p:nvPr/>
        </p:nvPicPr>
        <p:blipFill>
          <a:blip r:embed="rId1"/>
          <a:stretch/>
        </p:blipFill>
        <p:spPr>
          <a:xfrm>
            <a:off x="10783800" y="2251800"/>
            <a:ext cx="986040" cy="986040"/>
          </a:xfrm>
          <a:prstGeom prst="rect">
            <a:avLst/>
          </a:prstGeom>
          <a:ln>
            <a:noFill/>
          </a:ln>
        </p:spPr>
      </p:pic>
      <p:sp>
        <p:nvSpPr>
          <p:cNvPr id="65" name="CustomShape 5"/>
          <p:cNvSpPr/>
          <p:nvPr/>
        </p:nvSpPr>
        <p:spPr>
          <a:xfrm>
            <a:off x="7288560" y="1715760"/>
            <a:ext cx="2586600" cy="935640"/>
          </a:xfrm>
          <a:prstGeom prst="wedgeRoundRectCallout">
            <a:avLst>
              <a:gd name="adj1" fmla="val 63525"/>
              <a:gd name="adj2" fmla="val 51052"/>
              <a:gd name="adj3" fmla="val 16667"/>
            </a:avLst>
          </a:prstGeom>
          <a:solidFill>
            <a:srgbClr val="f49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Jeszcze nie ma planu na 100% ale to już decyzja którą podjęła.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66" name="CustomShape 6"/>
          <p:cNvSpPr/>
          <p:nvPr/>
        </p:nvSpPr>
        <p:spPr>
          <a:xfrm flipV="1" rot="5157000">
            <a:off x="6381000" y="1130040"/>
            <a:ext cx="1550160" cy="2242440"/>
          </a:xfrm>
          <a:prstGeom prst="arc">
            <a:avLst>
              <a:gd name="adj1" fmla="val 7904317"/>
              <a:gd name="adj2" fmla="val 13566716"/>
            </a:avLst>
          </a:prstGeom>
          <a:noFill/>
          <a:ln w="12600">
            <a:solidFill>
              <a:schemeClr val="tx1"/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7" name="CustomShape 7"/>
          <p:cNvSpPr/>
          <p:nvPr/>
        </p:nvSpPr>
        <p:spPr>
          <a:xfrm>
            <a:off x="411120" y="2789640"/>
            <a:ext cx="10876320" cy="406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90000"/>
              </a:lnSpc>
              <a:spcAft>
                <a:spcPts val="2100"/>
              </a:spcAft>
            </a:pPr>
            <a:r>
              <a:rPr b="1" lang="en-US" sz="2600" spc="-1" strike="noStrike">
                <a:solidFill>
                  <a:srgbClr val="1c4587"/>
                </a:solidFill>
                <a:latin typeface="Open Sans"/>
                <a:ea typeface="Open Sans"/>
              </a:rPr>
              <a:t>2. </a:t>
            </a:r>
            <a:r>
              <a:rPr b="1" i="1" lang="en-US" sz="2600" spc="-1" strike="noStrike">
                <a:solidFill>
                  <a:srgbClr val="1c4587"/>
                </a:solidFill>
                <a:latin typeface="Open Sans"/>
                <a:ea typeface="Open Sans"/>
              </a:rPr>
              <a:t>Will- </a:t>
            </a:r>
            <a:r>
              <a:rPr b="1" i="1" lang="en-US" sz="2200" spc="-1" strike="noStrike">
                <a:solidFill>
                  <a:srgbClr val="1c4587"/>
                </a:solidFill>
                <a:latin typeface="Open Sans"/>
                <a:ea typeface="Open Sans"/>
              </a:rPr>
              <a:t>przewidywania na przyszłość, coś o czym myślimy</a:t>
            </a:r>
            <a:r>
              <a:rPr b="1" lang="en-US" sz="2200" spc="-1" strike="noStrike">
                <a:solidFill>
                  <a:srgbClr val="1c4587"/>
                </a:solidFill>
                <a:latin typeface="Open Sans"/>
                <a:ea typeface="Open Sans"/>
              </a:rPr>
              <a:t>.</a:t>
            </a:r>
            <a:endParaRPr b="0" lang="en-US" sz="2200" spc="-1" strike="noStrike">
              <a:latin typeface="Arial"/>
            </a:endParaRPr>
          </a:p>
          <a:p>
            <a:pPr>
              <a:lnSpc>
                <a:spcPct val="90000"/>
              </a:lnSpc>
              <a:spcAft>
                <a:spcPts val="2100"/>
              </a:spcAft>
            </a:pPr>
            <a:endParaRPr b="0" lang="en-US" sz="2200" spc="-1" strike="noStrike">
              <a:latin typeface="Arial"/>
            </a:endParaRPr>
          </a:p>
          <a:p>
            <a:pPr>
              <a:lnSpc>
                <a:spcPct val="90000"/>
              </a:lnSpc>
              <a:spcAft>
                <a:spcPts val="2100"/>
              </a:spcAft>
            </a:pPr>
            <a:endParaRPr b="0" lang="en-US" sz="2200" spc="-1" strike="noStrike">
              <a:latin typeface="Arial"/>
            </a:endParaRPr>
          </a:p>
        </p:txBody>
      </p:sp>
      <p:sp>
        <p:nvSpPr>
          <p:cNvPr id="68" name="CustomShape 8"/>
          <p:cNvSpPr/>
          <p:nvPr/>
        </p:nvSpPr>
        <p:spPr>
          <a:xfrm>
            <a:off x="650880" y="3409920"/>
            <a:ext cx="3647160" cy="550800"/>
          </a:xfrm>
          <a:prstGeom prst="wedgeRoundRectCallout">
            <a:avLst>
              <a:gd name="adj1" fmla="val -56391"/>
              <a:gd name="adj2" fmla="val 20073"/>
              <a:gd name="adj3" fmla="val 16667"/>
            </a:avLst>
          </a:prstGeom>
          <a:solidFill>
            <a:srgbClr val="ed6f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I think I’ll be a lot happier. 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69" name="CustomShape 9"/>
          <p:cNvSpPr/>
          <p:nvPr/>
        </p:nvSpPr>
        <p:spPr>
          <a:xfrm>
            <a:off x="4689720" y="3369240"/>
            <a:ext cx="2586600" cy="935640"/>
          </a:xfrm>
          <a:prstGeom prst="wedgeRoundRectCallout">
            <a:avLst>
              <a:gd name="adj1" fmla="val 62998"/>
              <a:gd name="adj2" fmla="val -36409"/>
              <a:gd name="adj3" fmla="val 16667"/>
            </a:avLst>
          </a:prstGeom>
          <a:solidFill>
            <a:srgbClr val="f49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Nie jet pewna. Tylko tak mysli. To wychodzi tylko od niej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70" name="CustomShape 10"/>
          <p:cNvSpPr/>
          <p:nvPr/>
        </p:nvSpPr>
        <p:spPr>
          <a:xfrm flipV="1" rot="5157000">
            <a:off x="3326040" y="2927520"/>
            <a:ext cx="1550160" cy="2242440"/>
          </a:xfrm>
          <a:prstGeom prst="arc">
            <a:avLst>
              <a:gd name="adj1" fmla="val 7437208"/>
              <a:gd name="adj2" fmla="val 13566716"/>
            </a:avLst>
          </a:prstGeom>
          <a:noFill/>
          <a:ln w="12600">
            <a:solidFill>
              <a:schemeClr val="tx1"/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1" name="CustomShape 11"/>
          <p:cNvSpPr/>
          <p:nvPr/>
        </p:nvSpPr>
        <p:spPr>
          <a:xfrm>
            <a:off x="7744320" y="3366000"/>
            <a:ext cx="2586600" cy="935640"/>
          </a:xfrm>
          <a:prstGeom prst="wedgeRoundRectCallout">
            <a:avLst>
              <a:gd name="adj1" fmla="val 37677"/>
              <a:gd name="adj2" fmla="val -65563"/>
              <a:gd name="adj3" fmla="val 16667"/>
            </a:avLst>
          </a:prstGeom>
          <a:solidFill>
            <a:srgbClr val="f49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Tu uzywamy: I think, believe, promise itd..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72" name="CustomShape 12"/>
          <p:cNvSpPr/>
          <p:nvPr/>
        </p:nvSpPr>
        <p:spPr>
          <a:xfrm>
            <a:off x="354960" y="4566960"/>
            <a:ext cx="11121840" cy="406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90000"/>
              </a:lnSpc>
              <a:spcAft>
                <a:spcPts val="2100"/>
              </a:spcAft>
            </a:pPr>
            <a:r>
              <a:rPr b="1" lang="en-US" sz="2600" spc="-1" strike="noStrike">
                <a:solidFill>
                  <a:srgbClr val="1c4587"/>
                </a:solidFill>
                <a:latin typeface="Open Sans"/>
                <a:ea typeface="Open Sans"/>
              </a:rPr>
              <a:t>3. The present continuous- </a:t>
            </a:r>
            <a:r>
              <a:rPr b="1" lang="en-US" sz="2000" spc="-1" strike="noStrike">
                <a:solidFill>
                  <a:srgbClr val="1c4587"/>
                </a:solidFill>
                <a:latin typeface="Open Sans"/>
                <a:ea typeface="Open Sans"/>
              </a:rPr>
              <a:t>nasze plany na 100%.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90000"/>
              </a:lnSpc>
              <a:spcAft>
                <a:spcPts val="2100"/>
              </a:spcAft>
            </a:pPr>
            <a:endParaRPr b="0" lang="en-US" sz="2000" spc="-1" strike="noStrike">
              <a:latin typeface="Arial"/>
            </a:endParaRPr>
          </a:p>
          <a:p>
            <a:pPr>
              <a:lnSpc>
                <a:spcPct val="90000"/>
              </a:lnSpc>
              <a:spcAft>
                <a:spcPts val="2100"/>
              </a:spcAft>
            </a:pPr>
            <a:endParaRPr b="0" lang="en-US" sz="2000" spc="-1" strike="noStrike">
              <a:latin typeface="Arial"/>
            </a:endParaRPr>
          </a:p>
        </p:txBody>
      </p:sp>
      <p:sp>
        <p:nvSpPr>
          <p:cNvPr id="73" name="CustomShape 13"/>
          <p:cNvSpPr/>
          <p:nvPr/>
        </p:nvSpPr>
        <p:spPr>
          <a:xfrm>
            <a:off x="450720" y="5331600"/>
            <a:ext cx="3039840" cy="686520"/>
          </a:xfrm>
          <a:prstGeom prst="wedgeRoundRectCallout">
            <a:avLst>
              <a:gd name="adj1" fmla="val 56752"/>
              <a:gd name="adj2" fmla="val 6736"/>
              <a:gd name="adj3" fmla="val 16667"/>
            </a:avLst>
          </a:prstGeom>
          <a:solidFill>
            <a:srgbClr val="37b3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I’m visiting my sister in New Zealand in March.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74" name="CustomShape 14"/>
          <p:cNvSpPr/>
          <p:nvPr/>
        </p:nvSpPr>
        <p:spPr>
          <a:xfrm>
            <a:off x="3980880" y="5076000"/>
            <a:ext cx="3524400" cy="1051200"/>
          </a:xfrm>
          <a:prstGeom prst="wedgeRoundRectCallout">
            <a:avLst>
              <a:gd name="adj1" fmla="val 57965"/>
              <a:gd name="adj2" fmla="val -45492"/>
              <a:gd name="adj3" fmla="val 16667"/>
            </a:avLst>
          </a:prstGeom>
          <a:solidFill>
            <a:srgbClr val="f49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Wszystko już zorganizowane. Jest data. Jest bilet. Plany na 100%!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75" name="CustomShape 15"/>
          <p:cNvSpPr/>
          <p:nvPr/>
        </p:nvSpPr>
        <p:spPr>
          <a:xfrm flipV="1" rot="5157000">
            <a:off x="2664000" y="4883400"/>
            <a:ext cx="1550160" cy="2242440"/>
          </a:xfrm>
          <a:prstGeom prst="arc">
            <a:avLst>
              <a:gd name="adj1" fmla="val 7437208"/>
              <a:gd name="adj2" fmla="val 13566716"/>
            </a:avLst>
          </a:prstGeom>
          <a:noFill/>
          <a:ln w="12600">
            <a:solidFill>
              <a:schemeClr val="tx1"/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6" name="CustomShape 16"/>
          <p:cNvSpPr/>
          <p:nvPr/>
        </p:nvSpPr>
        <p:spPr>
          <a:xfrm>
            <a:off x="8903520" y="5226480"/>
            <a:ext cx="2790720" cy="1116720"/>
          </a:xfrm>
          <a:prstGeom prst="homePlate">
            <a:avLst>
              <a:gd name="adj" fmla="val 50000"/>
            </a:avLst>
          </a:prstGeom>
          <a:solidFill>
            <a:srgbClr val="00a7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How do we make sentences with </a:t>
            </a:r>
            <a:r>
              <a:rPr b="0" i="1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going to</a:t>
            </a:r>
            <a:r>
              <a:rPr b="0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?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77" name="CustomShape 17"/>
          <p:cNvSpPr/>
          <p:nvPr/>
        </p:nvSpPr>
        <p:spPr>
          <a:xfrm>
            <a:off x="275400" y="6343920"/>
            <a:ext cx="6327000" cy="36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</a:pPr>
            <a:r>
              <a:rPr b="0" lang="en-US" sz="1100" spc="-1" strike="noStrike">
                <a:solidFill>
                  <a:srgbClr val="595959"/>
                </a:solidFill>
                <a:latin typeface="Open Sans"/>
                <a:ea typeface="Open Sans"/>
              </a:rPr>
              <a:t>Copyright © 201</a:t>
            </a:r>
            <a:r>
              <a:rPr b="0" lang="pl-PL" sz="1100" spc="-1" strike="noStrike">
                <a:solidFill>
                  <a:srgbClr val="595959"/>
                </a:solidFill>
                <a:latin typeface="Open Sans"/>
                <a:ea typeface="Open Sans"/>
              </a:rPr>
              <a:t>9</a:t>
            </a:r>
            <a:r>
              <a:rPr b="0" lang="en-US" sz="1100" spc="-1" strike="noStrike">
                <a:solidFill>
                  <a:srgbClr val="595959"/>
                </a:solidFill>
                <a:latin typeface="Open Sans"/>
                <a:ea typeface="Open Sans"/>
              </a:rPr>
              <a:t> by Pearson Education      Gold Experience </a:t>
            </a:r>
            <a:r>
              <a:rPr b="0" lang="pl-PL" sz="1100" spc="-1" strike="noStrike">
                <a:solidFill>
                  <a:srgbClr val="595959"/>
                </a:solidFill>
                <a:latin typeface="Open Sans"/>
                <a:ea typeface="Open Sans"/>
              </a:rPr>
              <a:t>| Focus | High Note</a:t>
            </a:r>
            <a:endParaRPr b="0" lang="en-US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00" dur="indefinite" restart="never" nodeType="tmRoot">
          <p:childTnLst>
            <p:seq>
              <p:cTn id="101" dur="indefinite" nodeType="mainSeq">
                <p:childTnLst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0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0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1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2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2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2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3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3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3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4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4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5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5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5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6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cbe6f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450720" y="229320"/>
            <a:ext cx="10685160" cy="1311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90000"/>
              </a:lnSpc>
            </a:pPr>
            <a:r>
              <a:rPr b="1" lang="en-US" sz="3200" spc="-1" strike="noStrike">
                <a:solidFill>
                  <a:srgbClr val="1c4587"/>
                </a:solidFill>
                <a:latin typeface="Open Sans"/>
                <a:ea typeface="Open Sans"/>
              </a:rPr>
              <a:t>Przypomnienie:</a:t>
            </a:r>
            <a:r>
              <a:rPr b="0" lang="en-US" sz="3200" spc="-1" strike="noStrike">
                <a:solidFill>
                  <a:srgbClr val="1c4587"/>
                </a:solidFill>
                <a:latin typeface="Open Sans"/>
                <a:ea typeface="Open Sans"/>
              </a:rPr>
              <a:t>Jak tworzymy </a:t>
            </a:r>
            <a:r>
              <a:rPr b="0" i="1" lang="en-US" sz="3200" spc="-1" strike="noStrike">
                <a:solidFill>
                  <a:srgbClr val="1c4587"/>
                </a:solidFill>
                <a:latin typeface="Open Sans"/>
                <a:ea typeface="Open Sans"/>
              </a:rPr>
              <a:t>be going to?</a:t>
            </a:r>
            <a:endParaRPr b="0" lang="en-US" sz="3200" spc="-1" strike="noStrike">
              <a:latin typeface="Arial"/>
            </a:endParaRPr>
          </a:p>
        </p:txBody>
      </p:sp>
      <p:graphicFrame>
        <p:nvGraphicFramePr>
          <p:cNvPr id="79" name="Table 2"/>
          <p:cNvGraphicFramePr/>
          <p:nvPr/>
        </p:nvGraphicFramePr>
        <p:xfrm>
          <a:off x="275400" y="822960"/>
          <a:ext cx="6856560" cy="5830200"/>
        </p:xfrm>
        <a:graphic>
          <a:graphicData uri="http://schemas.openxmlformats.org/drawingml/2006/table">
            <a:tbl>
              <a:tblPr/>
              <a:tblGrid>
                <a:gridCol w="1709640"/>
                <a:gridCol w="1829160"/>
                <a:gridCol w="1607040"/>
                <a:gridCol w="1711080"/>
              </a:tblGrid>
              <a:tr h="336240">
                <a:tc gridSpan="4"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ffffff"/>
                          </a:solidFill>
                          <a:latin typeface="Open Sans"/>
                          <a:ea typeface="Open Sans"/>
                        </a:rPr>
                        <a:t>positive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b0f0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</a:tr>
              <a:tr h="45540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1b4686"/>
                          </a:solidFill>
                          <a:latin typeface="Open Sans"/>
                          <a:ea typeface="Open Sans"/>
                        </a:rPr>
                        <a:t>podmiot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i="1" lang="en-US" sz="1600" spc="-1" strike="noStrike">
                          <a:solidFill>
                            <a:srgbClr val="1b4686"/>
                          </a:solidFill>
                          <a:latin typeface="Open Sans"/>
                          <a:ea typeface="Arial"/>
                        </a:rPr>
                        <a:t>going to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it-IT" sz="1400" spc="-1" strike="noStrike">
                          <a:solidFill>
                            <a:srgbClr val="1b4686"/>
                          </a:solidFill>
                          <a:latin typeface="Open Sans"/>
                          <a:ea typeface="Arial"/>
                        </a:rPr>
                        <a:t>bezokolicznik</a:t>
                      </a:r>
                      <a:endParaRPr b="0" lang="en-US" sz="1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</a:tr>
              <a:tr h="33624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a7e3"/>
                          </a:solidFill>
                          <a:latin typeface="Open Sans"/>
                          <a:ea typeface="Open Sans"/>
                        </a:rPr>
                        <a:t>I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936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a7e3"/>
                          </a:solidFill>
                          <a:latin typeface="Open Sans"/>
                          <a:ea typeface="Open Sans"/>
                        </a:rPr>
                        <a:t>am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936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 rowSpan="3"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endParaRPr b="0" lang="en-US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a7e3"/>
                          </a:solidFill>
                          <a:latin typeface="Open Sans"/>
                          <a:ea typeface="Arial"/>
                        </a:rPr>
                        <a:t>going to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 rowSpan="3"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endParaRPr b="0" lang="en-US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a7e3"/>
                          </a:solidFill>
                          <a:latin typeface="Open Sans"/>
                          <a:ea typeface="Arial"/>
                        </a:rPr>
                        <a:t>travel.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</a:tr>
              <a:tr h="33624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a7e3"/>
                          </a:solidFill>
                          <a:latin typeface="Open Sans"/>
                          <a:ea typeface="Open Sans"/>
                        </a:rPr>
                        <a:t>He/She/It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9360">
                      <a:solidFill>
                        <a:srgbClr val="ffffff"/>
                      </a:solidFill>
                    </a:lnT>
                    <a:lnB w="936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a7e3"/>
                          </a:solidFill>
                          <a:latin typeface="Open Sans"/>
                          <a:ea typeface="Open Sans"/>
                        </a:rPr>
                        <a:t>is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9360">
                      <a:solidFill>
                        <a:srgbClr val="ffffff"/>
                      </a:solidFill>
                    </a:lnT>
                    <a:lnB w="936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 vMerge="1">
                  <a:tcPr marL="90000" marR="90000">
                    <a:solidFill>
                      <a:srgbClr val="729fcf"/>
                    </a:solidFill>
                  </a:tcPr>
                </a:tc>
                <a:tc vMerge="1">
                  <a:tcPr marL="90000" marR="90000">
                    <a:solidFill>
                      <a:srgbClr val="729fcf"/>
                    </a:solidFill>
                  </a:tcPr>
                </a:tc>
              </a:tr>
              <a:tr h="33624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a7e3"/>
                          </a:solidFill>
                          <a:latin typeface="Open Sans"/>
                          <a:ea typeface="Open Sans"/>
                        </a:rPr>
                        <a:t>You/We/They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936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a7e3"/>
                          </a:solidFill>
                          <a:latin typeface="Open Sans"/>
                          <a:ea typeface="Open Sans"/>
                        </a:rPr>
                        <a:t>are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936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 vMerge="1">
                  <a:tcPr marL="90000" marR="90000">
                    <a:solidFill>
                      <a:srgbClr val="729fcf"/>
                    </a:solidFill>
                  </a:tcPr>
                </a:tc>
                <a:tc vMerge="1">
                  <a:tcPr marL="90000" marR="90000">
                    <a:solidFill>
                      <a:srgbClr val="729fcf"/>
                    </a:solidFill>
                  </a:tcPr>
                </a:tc>
              </a:tr>
              <a:tr h="336240">
                <a:tc gridSpan="4"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ffffff"/>
                          </a:solidFill>
                          <a:latin typeface="Open Sans"/>
                          <a:ea typeface="Open Sans"/>
                        </a:rPr>
                        <a:t>negative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b0f0">
                        <a:alpha val="50000"/>
                      </a:srgbClr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</a:tr>
              <a:tr h="33624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1b4686"/>
                          </a:solidFill>
                          <a:latin typeface="Open Sans"/>
                          <a:ea typeface="Open Sans"/>
                        </a:rPr>
                        <a:t>podmiot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i="1" lang="en-US" sz="1600" spc="-1" strike="noStrike">
                          <a:solidFill>
                            <a:srgbClr val="1b4686"/>
                          </a:solidFill>
                          <a:latin typeface="Open Sans"/>
                          <a:ea typeface="Open Sans"/>
                        </a:rPr>
                        <a:t>to be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i="1" lang="en-US" sz="1600" spc="-1" strike="noStrike">
                          <a:solidFill>
                            <a:srgbClr val="1b4686"/>
                          </a:solidFill>
                          <a:latin typeface="Open Sans"/>
                          <a:ea typeface="Arial"/>
                        </a:rPr>
                        <a:t>going to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</a:tr>
              <a:tr h="57816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a7e3"/>
                          </a:solidFill>
                          <a:latin typeface="Open Sans"/>
                          <a:ea typeface="Open Sans"/>
                        </a:rPr>
                        <a:t>I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936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a7e3"/>
                          </a:solidFill>
                          <a:latin typeface="Open Sans"/>
                          <a:ea typeface="Open Sans"/>
                        </a:rPr>
                        <a:t>am not (’m not)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936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 rowSpan="3"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endParaRPr b="0" lang="en-US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a7e3"/>
                          </a:solidFill>
                          <a:latin typeface="Open Sans"/>
                          <a:ea typeface="Arial"/>
                        </a:rPr>
                        <a:t>going to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 rowSpan="3"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endParaRPr b="0" lang="en-US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a7e3"/>
                          </a:solidFill>
                          <a:latin typeface="Open Sans"/>
                          <a:ea typeface="Arial"/>
                        </a:rPr>
                        <a:t>travel.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</a:tr>
              <a:tr h="33624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a7e3"/>
                          </a:solidFill>
                          <a:latin typeface="Open Sans"/>
                          <a:ea typeface="Open Sans"/>
                        </a:rPr>
                        <a:t>He/She/It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9360">
                      <a:solidFill>
                        <a:srgbClr val="ffffff"/>
                      </a:solidFill>
                    </a:lnT>
                    <a:lnB w="936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a7e3"/>
                          </a:solidFill>
                          <a:latin typeface="Open Sans"/>
                          <a:ea typeface="Open Sans"/>
                        </a:rPr>
                        <a:t>is not (isn’t)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9360">
                      <a:solidFill>
                        <a:srgbClr val="ffffff"/>
                      </a:solidFill>
                    </a:lnT>
                    <a:lnB w="936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 vMerge="1">
                  <a:tcPr marL="90000" marR="90000">
                    <a:solidFill>
                      <a:srgbClr val="729fcf"/>
                    </a:solidFill>
                  </a:tcPr>
                </a:tc>
                <a:tc vMerge="1">
                  <a:tcPr marL="90000" marR="90000">
                    <a:solidFill>
                      <a:srgbClr val="729fcf"/>
                    </a:solidFill>
                  </a:tcPr>
                </a:tc>
              </a:tr>
              <a:tr h="57816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a7e3"/>
                          </a:solidFill>
                          <a:latin typeface="Open Sans"/>
                          <a:ea typeface="Open Sans"/>
                        </a:rPr>
                        <a:t>You/We/They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936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a7e3"/>
                          </a:solidFill>
                          <a:latin typeface="Open Sans"/>
                          <a:ea typeface="Open Sans"/>
                        </a:rPr>
                        <a:t>aren’t (aren’t)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936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 vMerge="1">
                  <a:tcPr marL="90000" marR="90000">
                    <a:solidFill>
                      <a:srgbClr val="729fcf"/>
                    </a:solidFill>
                  </a:tcPr>
                </a:tc>
                <a:tc vMerge="1">
                  <a:tcPr marL="90000" marR="90000">
                    <a:solidFill>
                      <a:srgbClr val="729fcf"/>
                    </a:solidFill>
                  </a:tcPr>
                </a:tc>
              </a:tr>
              <a:tr h="336240">
                <a:tc gridSpan="4"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fr-FR" sz="1600" spc="-1" strike="noStrike">
                          <a:solidFill>
                            <a:srgbClr val="ffffff"/>
                          </a:solidFill>
                          <a:latin typeface="Open Sans"/>
                          <a:ea typeface="Open Sans"/>
                        </a:rPr>
                        <a:t>question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b0f0">
                        <a:alpha val="50000"/>
                      </a:srgbClr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</a:tr>
              <a:tr h="51624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300" spc="-1" strike="noStrike">
                          <a:solidFill>
                            <a:srgbClr val="1b4686"/>
                          </a:solidFill>
                          <a:latin typeface="Open Sans"/>
                          <a:ea typeface="Open Sans"/>
                        </a:rPr>
                        <a:t>Słowko pytające + to be</a:t>
                      </a:r>
                      <a:endParaRPr b="0" lang="en-US" sz="13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it-IT" sz="1400" spc="-1" strike="noStrike">
                          <a:solidFill>
                            <a:srgbClr val="1b4686"/>
                          </a:solidFill>
                          <a:latin typeface="Open Sans"/>
                          <a:ea typeface="Arial"/>
                        </a:rPr>
                        <a:t>bezokolicznik</a:t>
                      </a:r>
                      <a:endParaRPr b="0" lang="en-US" sz="1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</a:tr>
              <a:tr h="33624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a7e3"/>
                          </a:solidFill>
                          <a:latin typeface="Open Sans"/>
                          <a:ea typeface="Open Sans"/>
                        </a:rPr>
                        <a:t>(Where) am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a7e3"/>
                          </a:solidFill>
                          <a:latin typeface="Open Sans"/>
                          <a:ea typeface="Open Sans"/>
                        </a:rPr>
                        <a:t>I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 rowSpan="3"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endParaRPr b="0" lang="en-US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a7e3"/>
                          </a:solidFill>
                          <a:latin typeface="Open Sans"/>
                          <a:ea typeface="Arial"/>
                        </a:rPr>
                        <a:t>going to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 rowSpan="3"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endParaRPr b="0" lang="en-US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a7e3"/>
                          </a:solidFill>
                          <a:latin typeface="Open Sans"/>
                          <a:ea typeface="Arial"/>
                        </a:rPr>
                        <a:t>eat?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</a:tr>
              <a:tr h="33624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a7e3"/>
                          </a:solidFill>
                          <a:latin typeface="Open Sans"/>
                          <a:ea typeface="Open Sans"/>
                        </a:rPr>
                        <a:t>(Where) is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a7e3"/>
                          </a:solidFill>
                          <a:latin typeface="Open Sans"/>
                          <a:ea typeface="Open Sans"/>
                        </a:rPr>
                        <a:t>she/he/it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 vMerge="1">
                  <a:tcPr marL="90000" marR="90000">
                    <a:solidFill>
                      <a:srgbClr val="729fcf"/>
                    </a:solidFill>
                  </a:tcPr>
                </a:tc>
                <a:tc vMerge="1">
                  <a:tcPr marL="90000" marR="90000">
                    <a:solidFill>
                      <a:srgbClr val="729fcf"/>
                    </a:solidFill>
                  </a:tcPr>
                </a:tc>
              </a:tr>
              <a:tr h="33984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a7e3"/>
                          </a:solidFill>
                          <a:latin typeface="Open Sans"/>
                          <a:ea typeface="Arial"/>
                        </a:rPr>
                        <a:t>(Where) are 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a7e3"/>
                          </a:solidFill>
                          <a:latin typeface="Open Sans"/>
                          <a:ea typeface="Arial"/>
                        </a:rPr>
                        <a:t>you/we/they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 vMerge="1">
                  <a:tcPr marL="90000" marR="90000">
                    <a:solidFill>
                      <a:srgbClr val="729fcf"/>
                    </a:solidFill>
                  </a:tcPr>
                </a:tc>
                <a:tc vMerge="1">
                  <a:tcPr marL="90000" marR="90000">
                    <a:solidFill>
                      <a:srgbClr val="729fcf"/>
                    </a:solidFill>
                  </a:tcPr>
                </a:tc>
              </a:tr>
            </a:tbl>
          </a:graphicData>
        </a:graphic>
      </p:graphicFrame>
      <p:pic>
        <p:nvPicPr>
          <p:cNvPr id="80" name="Picture 23" descr=""/>
          <p:cNvPicPr/>
          <p:nvPr/>
        </p:nvPicPr>
        <p:blipFill>
          <a:blip r:embed="rId1"/>
          <a:stretch/>
        </p:blipFill>
        <p:spPr>
          <a:xfrm>
            <a:off x="10336320" y="398160"/>
            <a:ext cx="986040" cy="986040"/>
          </a:xfrm>
          <a:prstGeom prst="rect">
            <a:avLst/>
          </a:prstGeom>
          <a:ln>
            <a:noFill/>
          </a:ln>
        </p:spPr>
      </p:pic>
      <p:sp>
        <p:nvSpPr>
          <p:cNvPr id="81" name="CustomShape 3"/>
          <p:cNvSpPr/>
          <p:nvPr/>
        </p:nvSpPr>
        <p:spPr>
          <a:xfrm>
            <a:off x="7392600" y="1005840"/>
            <a:ext cx="2574000" cy="1166760"/>
          </a:xfrm>
          <a:prstGeom prst="wedgeRoundRectCallout">
            <a:avLst>
              <a:gd name="adj1" fmla="val 59284"/>
              <a:gd name="adj2" fmla="val -37789"/>
              <a:gd name="adj3" fmla="val 16667"/>
            </a:avLst>
          </a:prstGeom>
          <a:solidFill>
            <a:srgbClr val="f49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Popatrz na przykłady</a:t>
            </a:r>
            <a:br/>
            <a:r>
              <a:rPr b="0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 i dopasuj podane obok frazy.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82" name="CustomShape 4"/>
          <p:cNvSpPr/>
          <p:nvPr/>
        </p:nvSpPr>
        <p:spPr>
          <a:xfrm>
            <a:off x="8782560" y="2414520"/>
            <a:ext cx="767880" cy="33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i="1" lang="en-US" sz="1600" spc="-1" strike="noStrike">
                <a:solidFill>
                  <a:srgbClr val="1b4686"/>
                </a:solidFill>
                <a:latin typeface="Open Sans"/>
                <a:ea typeface="Open Sans"/>
              </a:rPr>
              <a:t>to be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83" name="CustomShape 5"/>
          <p:cNvSpPr/>
          <p:nvPr/>
        </p:nvSpPr>
        <p:spPr>
          <a:xfrm>
            <a:off x="7430040" y="2414520"/>
            <a:ext cx="1196280" cy="33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1600" spc="-1" strike="noStrike">
                <a:solidFill>
                  <a:srgbClr val="1b4686"/>
                </a:solidFill>
                <a:latin typeface="Open Sans"/>
                <a:ea typeface="Open Sans"/>
              </a:rPr>
              <a:t>podmiot 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84" name="CustomShape 6"/>
          <p:cNvSpPr/>
          <p:nvPr/>
        </p:nvSpPr>
        <p:spPr>
          <a:xfrm>
            <a:off x="9632880" y="2414520"/>
            <a:ext cx="1714320" cy="576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it-IT" sz="1600" spc="-1" strike="noStrike">
                <a:solidFill>
                  <a:srgbClr val="1b4686"/>
                </a:solidFill>
                <a:latin typeface="Open Sans"/>
                <a:ea typeface="Open Sans"/>
              </a:rPr>
              <a:t>bezokolicznik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latin typeface="Arial"/>
            </a:endParaRPr>
          </a:p>
        </p:txBody>
      </p:sp>
      <p:sp>
        <p:nvSpPr>
          <p:cNvPr id="85" name="CustomShape 7"/>
          <p:cNvSpPr/>
          <p:nvPr/>
        </p:nvSpPr>
        <p:spPr>
          <a:xfrm>
            <a:off x="10293120" y="1807200"/>
            <a:ext cx="1128960" cy="33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i="1" lang="en-US" sz="1600" spc="-1" strike="noStrike">
                <a:solidFill>
                  <a:srgbClr val="1b4686"/>
                </a:solidFill>
                <a:latin typeface="Open Sans"/>
                <a:ea typeface="Open Sans"/>
              </a:rPr>
              <a:t>going to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86" name="CustomShape 8"/>
          <p:cNvSpPr/>
          <p:nvPr/>
        </p:nvSpPr>
        <p:spPr>
          <a:xfrm>
            <a:off x="2611080" y="1188720"/>
            <a:ext cx="298080" cy="33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1600" spc="-1" strike="noStrike">
                <a:solidFill>
                  <a:srgbClr val="1b4686"/>
                </a:solidFill>
                <a:latin typeface="Open Sans"/>
                <a:ea typeface="Open Sans"/>
              </a:rPr>
              <a:t>?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87" name="CustomShape 9"/>
          <p:cNvSpPr/>
          <p:nvPr/>
        </p:nvSpPr>
        <p:spPr>
          <a:xfrm>
            <a:off x="5984280" y="3030480"/>
            <a:ext cx="298080" cy="33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1600" spc="-1" strike="noStrike">
                <a:solidFill>
                  <a:srgbClr val="1b4686"/>
                </a:solidFill>
                <a:latin typeface="Open Sans"/>
                <a:ea typeface="Open Sans"/>
              </a:rPr>
              <a:t>?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88" name="CustomShape 10"/>
          <p:cNvSpPr/>
          <p:nvPr/>
        </p:nvSpPr>
        <p:spPr>
          <a:xfrm>
            <a:off x="2719440" y="5244480"/>
            <a:ext cx="298080" cy="33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1600" spc="-1" strike="noStrike">
                <a:solidFill>
                  <a:srgbClr val="1b4686"/>
                </a:solidFill>
                <a:latin typeface="Open Sans"/>
                <a:ea typeface="Open Sans"/>
              </a:rPr>
              <a:t>?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89" name="CustomShape 11"/>
          <p:cNvSpPr/>
          <p:nvPr/>
        </p:nvSpPr>
        <p:spPr>
          <a:xfrm>
            <a:off x="4480560" y="5244480"/>
            <a:ext cx="298080" cy="33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1600" spc="-1" strike="noStrike">
                <a:solidFill>
                  <a:srgbClr val="1b4686"/>
                </a:solidFill>
                <a:latin typeface="Open Sans"/>
                <a:ea typeface="Open Sans"/>
              </a:rPr>
              <a:t>?</a:t>
            </a:r>
            <a:endParaRPr b="0" lang="en-US" sz="1600" spc="-1" strike="noStrike">
              <a:latin typeface="Arial"/>
            </a:endParaRPr>
          </a:p>
        </p:txBody>
      </p:sp>
      <p:graphicFrame>
        <p:nvGraphicFramePr>
          <p:cNvPr id="90" name="Table 12"/>
          <p:cNvGraphicFramePr/>
          <p:nvPr/>
        </p:nvGraphicFramePr>
        <p:xfrm>
          <a:off x="7199280" y="4431960"/>
          <a:ext cx="4673160" cy="1918800"/>
        </p:xfrm>
        <a:graphic>
          <a:graphicData uri="http://schemas.openxmlformats.org/drawingml/2006/table">
            <a:tbl>
              <a:tblPr/>
              <a:tblGrid>
                <a:gridCol w="1552680"/>
                <a:gridCol w="1661400"/>
                <a:gridCol w="1459440"/>
              </a:tblGrid>
              <a:tr h="335160">
                <a:tc gridSpan="3"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ffffff"/>
                          </a:solidFill>
                          <a:latin typeface="Open Sans"/>
                          <a:ea typeface="Open Sans"/>
                        </a:rPr>
                        <a:t>short answer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b0f0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</a:tr>
              <a:tr h="57852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1b4686"/>
                          </a:solidFill>
                          <a:latin typeface="Open Sans"/>
                          <a:ea typeface="Open Sans"/>
                        </a:rPr>
                        <a:t>Yes/No,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i="1" lang="en-US" sz="1600" spc="-1" strike="noStrike">
                          <a:solidFill>
                            <a:srgbClr val="1b4686"/>
                          </a:solidFill>
                          <a:latin typeface="Open Sans"/>
                          <a:ea typeface="Arial"/>
                        </a:rPr>
                        <a:t>to be </a:t>
                      </a:r>
                      <a:r>
                        <a:rPr b="1" lang="en-US" sz="1600" spc="-1" strike="noStrike">
                          <a:solidFill>
                            <a:srgbClr val="1b4686"/>
                          </a:solidFill>
                          <a:latin typeface="Open Sans"/>
                          <a:ea typeface="Arial"/>
                        </a:rPr>
                        <a:t>(+ or -)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</a:tr>
              <a:tr h="335160">
                <a:tc rowSpan="3"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endParaRPr b="0" lang="en-US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a7e3"/>
                          </a:solidFill>
                          <a:latin typeface="Open Sans"/>
                          <a:ea typeface="Open Sans"/>
                        </a:rPr>
                        <a:t>Yes/No,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a7e3"/>
                          </a:solidFill>
                          <a:latin typeface="Open Sans"/>
                          <a:ea typeface="Open Sans"/>
                        </a:rPr>
                        <a:t>I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936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a7e3"/>
                          </a:solidFill>
                          <a:latin typeface="Open Sans"/>
                          <a:ea typeface="Arial"/>
                        </a:rPr>
                        <a:t>am/’m not.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936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</a:tr>
              <a:tr h="335160">
                <a:tc vMerge="1"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a7e3"/>
                          </a:solidFill>
                          <a:latin typeface="Open Sans"/>
                          <a:ea typeface="Open Sans"/>
                        </a:rPr>
                        <a:t>he/she/it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9360">
                      <a:solidFill>
                        <a:srgbClr val="ffffff"/>
                      </a:solidFill>
                    </a:lnT>
                    <a:lnB w="936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a7e3"/>
                          </a:solidFill>
                          <a:latin typeface="Open Sans"/>
                          <a:ea typeface="Arial"/>
                        </a:rPr>
                        <a:t>is/isn’t.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9360">
                      <a:solidFill>
                        <a:srgbClr val="ffffff"/>
                      </a:solidFill>
                    </a:lnT>
                    <a:lnB w="936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</a:tr>
              <a:tr h="335160">
                <a:tc vMerge="1"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a7e3"/>
                          </a:solidFill>
                          <a:latin typeface="Open Sans"/>
                          <a:ea typeface="Open Sans"/>
                        </a:rPr>
                        <a:t>you/we/they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936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a7e3"/>
                          </a:solidFill>
                          <a:latin typeface="Open Sans"/>
                          <a:ea typeface="Arial"/>
                        </a:rPr>
                        <a:t>are/aren’t.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936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91" name="CustomShape 13"/>
          <p:cNvSpPr/>
          <p:nvPr/>
        </p:nvSpPr>
        <p:spPr>
          <a:xfrm>
            <a:off x="7199280" y="3006000"/>
            <a:ext cx="4062600" cy="1166760"/>
          </a:xfrm>
          <a:prstGeom prst="wedgeRoundRectCallout">
            <a:avLst>
              <a:gd name="adj1" fmla="val 29727"/>
              <a:gd name="adj2" fmla="val -63506"/>
              <a:gd name="adj3" fmla="val 16667"/>
            </a:avLst>
          </a:prstGeom>
          <a:solidFill>
            <a:srgbClr val="f49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Pamietaj jak tworzymy krótkie odpowiedzi: </a:t>
            </a:r>
            <a:r>
              <a:rPr b="1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short answers</a:t>
            </a:r>
            <a:r>
              <a:rPr b="0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. Czego brakuje?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92" name="CustomShape 14"/>
          <p:cNvSpPr/>
          <p:nvPr/>
        </p:nvSpPr>
        <p:spPr>
          <a:xfrm>
            <a:off x="8989920" y="4774320"/>
            <a:ext cx="1014840" cy="33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1600" spc="-1" strike="noStrike">
                <a:solidFill>
                  <a:srgbClr val="1b4686"/>
                </a:solidFill>
                <a:latin typeface="Open Sans"/>
                <a:ea typeface="Open Sans"/>
              </a:rPr>
              <a:t>subject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93" name="CustomShape 15"/>
          <p:cNvSpPr/>
          <p:nvPr/>
        </p:nvSpPr>
        <p:spPr>
          <a:xfrm>
            <a:off x="275400" y="6343920"/>
            <a:ext cx="6327000" cy="36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</a:pPr>
            <a:r>
              <a:rPr b="0" lang="en-US" sz="1100" spc="-1" strike="noStrike">
                <a:solidFill>
                  <a:srgbClr val="595959"/>
                </a:solidFill>
                <a:latin typeface="Open Sans"/>
                <a:ea typeface="Open Sans"/>
              </a:rPr>
              <a:t>Copyright © 201</a:t>
            </a:r>
            <a:r>
              <a:rPr b="0" lang="pl-PL" sz="1100" spc="-1" strike="noStrike">
                <a:solidFill>
                  <a:srgbClr val="595959"/>
                </a:solidFill>
                <a:latin typeface="Open Sans"/>
                <a:ea typeface="Open Sans"/>
              </a:rPr>
              <a:t>9</a:t>
            </a:r>
            <a:r>
              <a:rPr b="0" lang="en-US" sz="1100" spc="-1" strike="noStrike">
                <a:solidFill>
                  <a:srgbClr val="595959"/>
                </a:solidFill>
                <a:latin typeface="Open Sans"/>
                <a:ea typeface="Open Sans"/>
              </a:rPr>
              <a:t> by Pearson Education      Gold Experience </a:t>
            </a:r>
            <a:r>
              <a:rPr b="0" lang="pl-PL" sz="1100" spc="-1" strike="noStrike">
                <a:solidFill>
                  <a:srgbClr val="595959"/>
                </a:solidFill>
                <a:latin typeface="Open Sans"/>
                <a:ea typeface="Open Sans"/>
              </a:rPr>
              <a:t>| Focus | High Note</a:t>
            </a:r>
            <a:endParaRPr b="0" lang="en-US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64" dur="indefinite" restart="never" nodeType="tmRoot">
          <p:childTnLst>
            <p:seq>
              <p:cTn id="165" dur="indefinite" nodeType="mainSeq">
                <p:childTnLst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7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7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7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7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8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8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nodeType="clickEffect" fill="hold" presetClass="exit" presetID="9">
                                  <p:stCondLst>
                                    <p:cond delay="0"/>
                                  </p:stCondLst>
                                  <p:childTnLst>
                                    <p:animEffect filter="dissolve" transition="out">
                                      <p:cBhvr additive="repl">
                                        <p:cTn id="18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nodeType="withEffect" fill="hold" presetClass="path" presetID="42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3.33333E-006 -3.7037E-007 L -0.52591 -0.15185 E">
                                      <p:cBhvr>
                                        <p:cTn id="192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nodeType="clickEffect" fill="hold" presetClass="exit" presetID="9">
                                  <p:stCondLst>
                                    <p:cond delay="0"/>
                                  </p:stCondLst>
                                  <p:childTnLst>
                                    <p:animEffect filter="dissolve" transition="out">
                                      <p:cBhvr additive="repl">
                                        <p:cTn id="19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nodeType="withEffect" fill="hold" presetClass="path" presetID="42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00118 -0.00208 L -0.35899 0.08889 E">
                                      <p:cBhvr>
                                        <p:cTn id="199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nodeType="clickEffect" fill="hold" presetClass="exit" presetID="9">
                                  <p:stCondLst>
                                    <p:cond delay="0"/>
                                  </p:stCondLst>
                                  <p:childTnLst>
                                    <p:animEffect filter="dissolve" transition="out">
                                      <p:cBhvr additive="repl">
                                        <p:cTn id="20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nodeType="withEffect" fill="hold" presetClass="path" presetID="42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1.25E-006 0.00208 L -0.43451 0.34421 E">
                                      <p:cBhvr>
                                        <p:cTn id="206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nodeType="clickEffect" fill="hold" presetClass="exit" presetID="3" presetSubtype="10">
                                  <p:stCondLst>
                                    <p:cond delay="0"/>
                                  </p:stCondLst>
                                  <p:childTnLst>
                                    <p:animEffect filter="blinds(horizontal)" transition="out">
                                      <p:cBhvr additive="repl">
                                        <p:cTn id="21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nodeType="withEffect" fill="hold" presetClass="path" presetID="42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3.95833E-006 -4.44444E-006 L -0.51145 0.43612 E">
                                      <p:cBhvr>
                                        <p:cTn id="213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21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22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cbe6f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CustomShape 1"/>
          <p:cNvSpPr/>
          <p:nvPr/>
        </p:nvSpPr>
        <p:spPr>
          <a:xfrm>
            <a:off x="144000" y="33120"/>
            <a:ext cx="10685160" cy="1311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90000"/>
              </a:lnSpc>
            </a:pPr>
            <a:r>
              <a:rPr b="1" lang="en-US" sz="2400" spc="-1" strike="noStrike">
                <a:solidFill>
                  <a:srgbClr val="1c4587"/>
                </a:solidFill>
                <a:latin typeface="Open Sans"/>
                <a:ea typeface="Open Sans"/>
              </a:rPr>
              <a:t>Przypomnienie:</a:t>
            </a:r>
            <a:r>
              <a:rPr b="0" lang="en-US" sz="2400" spc="-1" strike="noStrike">
                <a:solidFill>
                  <a:srgbClr val="1c4587"/>
                </a:solidFill>
                <a:latin typeface="Open Sans"/>
                <a:ea typeface="Open Sans"/>
              </a:rPr>
              <a:t>Jak tworzymy present continuous I future simple?</a:t>
            </a:r>
            <a:endParaRPr b="0" lang="en-US" sz="2400" spc="-1" strike="noStrike">
              <a:latin typeface="Arial"/>
            </a:endParaRPr>
          </a:p>
        </p:txBody>
      </p:sp>
      <p:graphicFrame>
        <p:nvGraphicFramePr>
          <p:cNvPr id="95" name="Table 2"/>
          <p:cNvGraphicFramePr/>
          <p:nvPr/>
        </p:nvGraphicFramePr>
        <p:xfrm>
          <a:off x="275400" y="822960"/>
          <a:ext cx="4568760" cy="5903640"/>
        </p:xfrm>
        <a:graphic>
          <a:graphicData uri="http://schemas.openxmlformats.org/drawingml/2006/table">
            <a:tbl>
              <a:tblPr/>
              <a:tblGrid>
                <a:gridCol w="1668240"/>
                <a:gridCol w="1784880"/>
                <a:gridCol w="1116000"/>
              </a:tblGrid>
              <a:tr h="326520">
                <a:tc gridSpan="3"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ffffff"/>
                          </a:solidFill>
                          <a:latin typeface="Open Sans"/>
                          <a:ea typeface="Open Sans"/>
                        </a:rPr>
                        <a:t>positive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b0f0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</a:tr>
              <a:tr h="56124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1b4686"/>
                          </a:solidFill>
                          <a:latin typeface="Open Sans"/>
                          <a:ea typeface="Open Sans"/>
                        </a:rPr>
                        <a:t>podmiot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i="1" lang="en-US" sz="1600" spc="-1" strike="noStrike">
                          <a:solidFill>
                            <a:srgbClr val="1b4686"/>
                          </a:solidFill>
                          <a:latin typeface="Open Sans"/>
                          <a:ea typeface="Open Sans"/>
                        </a:rPr>
                        <a:t>to be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1b4686"/>
                          </a:solidFill>
                          <a:latin typeface="Open Sans"/>
                          <a:ea typeface="Arial"/>
                        </a:rPr>
                        <a:t>czasownik -</a:t>
                      </a:r>
                      <a:r>
                        <a:rPr b="1" i="1" lang="en-US" sz="1600" spc="-1" strike="noStrike">
                          <a:solidFill>
                            <a:srgbClr val="1b4686"/>
                          </a:solidFill>
                          <a:latin typeface="Open Sans"/>
                          <a:ea typeface="Arial"/>
                        </a:rPr>
                        <a:t>ing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</a:tr>
              <a:tr h="32652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a7e3"/>
                          </a:solidFill>
                          <a:latin typeface="Open Sans"/>
                          <a:ea typeface="Open Sans"/>
                        </a:rPr>
                        <a:t>I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936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a7e3"/>
                          </a:solidFill>
                          <a:latin typeface="Open Sans"/>
                          <a:ea typeface="Open Sans"/>
                        </a:rPr>
                        <a:t>am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936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 rowSpan="3"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a7e3"/>
                          </a:solidFill>
                          <a:latin typeface="Open Sans"/>
                          <a:ea typeface="Arial"/>
                        </a:rPr>
                        <a:t>working (next week).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</a:tr>
              <a:tr h="32652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a7e3"/>
                          </a:solidFill>
                          <a:latin typeface="Open Sans"/>
                          <a:ea typeface="Open Sans"/>
                        </a:rPr>
                        <a:t>He/She/It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9360">
                      <a:solidFill>
                        <a:srgbClr val="ffffff"/>
                      </a:solidFill>
                    </a:lnT>
                    <a:lnB w="936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a7e3"/>
                          </a:solidFill>
                          <a:latin typeface="Open Sans"/>
                          <a:ea typeface="Open Sans"/>
                        </a:rPr>
                        <a:t>is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9360">
                      <a:solidFill>
                        <a:srgbClr val="ffffff"/>
                      </a:solidFill>
                    </a:lnT>
                    <a:lnB w="936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 vMerge="1">
                  <a:tcPr marL="90000" marR="90000">
                    <a:solidFill>
                      <a:srgbClr val="729fcf"/>
                    </a:solidFill>
                  </a:tcPr>
                </a:tc>
              </a:tr>
              <a:tr h="32652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a7e3"/>
                          </a:solidFill>
                          <a:latin typeface="Open Sans"/>
                          <a:ea typeface="Open Sans"/>
                        </a:rPr>
                        <a:t>You/We/They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936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a7e3"/>
                          </a:solidFill>
                          <a:latin typeface="Open Sans"/>
                          <a:ea typeface="Open Sans"/>
                        </a:rPr>
                        <a:t>are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936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 vMerge="1">
                  <a:tcPr marL="90000" marR="90000">
                    <a:solidFill>
                      <a:srgbClr val="729fcf"/>
                    </a:solidFill>
                  </a:tcPr>
                </a:tc>
              </a:tr>
              <a:tr h="326520">
                <a:tc gridSpan="3"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ffffff"/>
                          </a:solidFill>
                          <a:latin typeface="Open Sans"/>
                          <a:ea typeface="Open Sans"/>
                        </a:rPr>
                        <a:t>negative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b0f0">
                        <a:alpha val="50000"/>
                      </a:srgbClr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</a:tr>
              <a:tr h="56124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1b4686"/>
                          </a:solidFill>
                          <a:latin typeface="Open Sans"/>
                          <a:ea typeface="Open Sans"/>
                        </a:rPr>
                        <a:t>podmiot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1b4686"/>
                          </a:solidFill>
                          <a:latin typeface="Open Sans"/>
                          <a:ea typeface="Arial"/>
                        </a:rPr>
                        <a:t>czasownik -</a:t>
                      </a:r>
                      <a:r>
                        <a:rPr b="1" i="1" lang="en-US" sz="1600" spc="-1" strike="noStrike">
                          <a:solidFill>
                            <a:srgbClr val="1b4686"/>
                          </a:solidFill>
                          <a:latin typeface="Open Sans"/>
                          <a:ea typeface="Arial"/>
                        </a:rPr>
                        <a:t>ing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</a:tr>
              <a:tr h="56124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a7e3"/>
                          </a:solidFill>
                          <a:latin typeface="Open Sans"/>
                          <a:ea typeface="Open Sans"/>
                        </a:rPr>
                        <a:t>I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936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a7e3"/>
                          </a:solidFill>
                          <a:latin typeface="Open Sans"/>
                          <a:ea typeface="Open Sans"/>
                        </a:rPr>
                        <a:t>am not (’m not)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936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 rowSpan="3"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a7e3"/>
                          </a:solidFill>
                          <a:latin typeface="Open Sans"/>
                          <a:ea typeface="Arial"/>
                        </a:rPr>
                        <a:t>working (next week).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</a:tr>
              <a:tr h="32652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a7e3"/>
                          </a:solidFill>
                          <a:latin typeface="Open Sans"/>
                          <a:ea typeface="Open Sans"/>
                        </a:rPr>
                        <a:t>He/She/It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9360">
                      <a:solidFill>
                        <a:srgbClr val="ffffff"/>
                      </a:solidFill>
                    </a:lnT>
                    <a:lnB w="936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a7e3"/>
                          </a:solidFill>
                          <a:latin typeface="Open Sans"/>
                          <a:ea typeface="Open Sans"/>
                        </a:rPr>
                        <a:t>is not (isn’t)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9360">
                      <a:solidFill>
                        <a:srgbClr val="ffffff"/>
                      </a:solidFill>
                    </a:lnT>
                    <a:lnB w="936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 vMerge="1">
                  <a:tcPr marL="90000" marR="90000">
                    <a:solidFill>
                      <a:srgbClr val="729fcf"/>
                    </a:solidFill>
                  </a:tcPr>
                </a:tc>
              </a:tr>
              <a:tr h="56124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a7e3"/>
                          </a:solidFill>
                          <a:latin typeface="Open Sans"/>
                          <a:ea typeface="Open Sans"/>
                        </a:rPr>
                        <a:t>You/We/They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936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a7e3"/>
                          </a:solidFill>
                          <a:latin typeface="Open Sans"/>
                          <a:ea typeface="Open Sans"/>
                        </a:rPr>
                        <a:t>aren’t (aren’t)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936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 vMerge="1">
                  <a:tcPr marL="90000" marR="90000">
                    <a:solidFill>
                      <a:srgbClr val="729fcf"/>
                    </a:solidFill>
                  </a:tcPr>
                </a:tc>
              </a:tr>
              <a:tr h="326520">
                <a:tc gridSpan="3"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fr-FR" sz="1600" spc="-1" strike="noStrike">
                          <a:solidFill>
                            <a:srgbClr val="ffffff"/>
                          </a:solidFill>
                          <a:latin typeface="Open Sans"/>
                          <a:ea typeface="Open Sans"/>
                        </a:rPr>
                        <a:t>question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b0f0">
                        <a:alpha val="50000"/>
                      </a:srgbClr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</a:tr>
              <a:tr h="44892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200" spc="-1" strike="noStrike">
                          <a:solidFill>
                            <a:srgbClr val="1b4686"/>
                          </a:solidFill>
                          <a:latin typeface="Open Sans"/>
                          <a:ea typeface="Open Sans"/>
                        </a:rPr>
                        <a:t>Słówko pytające+ to be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</a:tr>
              <a:tr h="32652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a7e3"/>
                          </a:solidFill>
                          <a:latin typeface="Open Sans"/>
                          <a:ea typeface="Open Sans"/>
                        </a:rPr>
                        <a:t>(Where) am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a7e3"/>
                          </a:solidFill>
                          <a:latin typeface="Open Sans"/>
                          <a:ea typeface="Open Sans"/>
                        </a:rPr>
                        <a:t>I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 rowSpan="3"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a7e3"/>
                          </a:solidFill>
                          <a:latin typeface="Open Sans"/>
                          <a:ea typeface="Arial"/>
                        </a:rPr>
                        <a:t>working (next week)?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</a:tr>
              <a:tr h="32652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a7e3"/>
                          </a:solidFill>
                          <a:latin typeface="Open Sans"/>
                          <a:ea typeface="Open Sans"/>
                        </a:rPr>
                        <a:t>(Where) is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a7e3"/>
                          </a:solidFill>
                          <a:latin typeface="Open Sans"/>
                          <a:ea typeface="Open Sans"/>
                        </a:rPr>
                        <a:t>she/he/it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 vMerge="1">
                  <a:tcPr marL="90000" marR="90000">
                    <a:solidFill>
                      <a:srgbClr val="729fcf"/>
                    </a:solidFill>
                  </a:tcPr>
                </a:tc>
              </a:tr>
              <a:tr h="32652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a7e3"/>
                          </a:solidFill>
                          <a:latin typeface="Open Sans"/>
                          <a:ea typeface="Arial"/>
                        </a:rPr>
                        <a:t>(Where) are 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a7e3"/>
                          </a:solidFill>
                          <a:latin typeface="Open Sans"/>
                          <a:ea typeface="Arial"/>
                        </a:rPr>
                        <a:t>you/we/they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 vMerge="1">
                  <a:tcPr marL="90000" marR="90000">
                    <a:solidFill>
                      <a:srgbClr val="729fcf"/>
                    </a:solidFill>
                  </a:tcPr>
                </a:tc>
              </a:tr>
            </a:tbl>
          </a:graphicData>
        </a:graphic>
      </p:graphicFrame>
      <p:pic>
        <p:nvPicPr>
          <p:cNvPr id="96" name="Picture 23" descr=""/>
          <p:cNvPicPr/>
          <p:nvPr/>
        </p:nvPicPr>
        <p:blipFill>
          <a:blip r:embed="rId1"/>
          <a:stretch/>
        </p:blipFill>
        <p:spPr>
          <a:xfrm>
            <a:off x="5486760" y="827280"/>
            <a:ext cx="854640" cy="854640"/>
          </a:xfrm>
          <a:prstGeom prst="rect">
            <a:avLst/>
          </a:prstGeom>
          <a:ln>
            <a:noFill/>
          </a:ln>
        </p:spPr>
      </p:pic>
      <p:sp>
        <p:nvSpPr>
          <p:cNvPr id="97" name="CustomShape 3"/>
          <p:cNvSpPr/>
          <p:nvPr/>
        </p:nvSpPr>
        <p:spPr>
          <a:xfrm>
            <a:off x="407520" y="416160"/>
            <a:ext cx="3798360" cy="406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90000"/>
              </a:lnSpc>
              <a:spcAft>
                <a:spcPts val="2100"/>
              </a:spcAft>
            </a:pPr>
            <a:r>
              <a:rPr b="1" lang="en-US" sz="2600" spc="-1" strike="noStrike">
                <a:solidFill>
                  <a:srgbClr val="1c4587"/>
                </a:solidFill>
                <a:latin typeface="Open Sans"/>
                <a:ea typeface="Open Sans"/>
              </a:rPr>
              <a:t>present continuous</a:t>
            </a:r>
            <a:endParaRPr b="0" lang="en-US" sz="2600" spc="-1" strike="noStrike">
              <a:latin typeface="Arial"/>
            </a:endParaRPr>
          </a:p>
          <a:p>
            <a:pPr>
              <a:lnSpc>
                <a:spcPct val="90000"/>
              </a:lnSpc>
              <a:spcAft>
                <a:spcPts val="2100"/>
              </a:spcAft>
            </a:pPr>
            <a:endParaRPr b="0" lang="en-US" sz="2600" spc="-1" strike="noStrike">
              <a:latin typeface="Arial"/>
            </a:endParaRPr>
          </a:p>
        </p:txBody>
      </p:sp>
      <p:sp>
        <p:nvSpPr>
          <p:cNvPr id="98" name="CustomShape 4"/>
          <p:cNvSpPr/>
          <p:nvPr/>
        </p:nvSpPr>
        <p:spPr>
          <a:xfrm>
            <a:off x="7082640" y="1072440"/>
            <a:ext cx="3798360" cy="406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90000"/>
              </a:lnSpc>
              <a:spcAft>
                <a:spcPts val="2100"/>
              </a:spcAft>
            </a:pPr>
            <a:r>
              <a:rPr b="1" i="1" lang="en-US" sz="2600" spc="-1" strike="noStrike">
                <a:solidFill>
                  <a:srgbClr val="1c4587"/>
                </a:solidFill>
                <a:latin typeface="Open Sans"/>
                <a:ea typeface="Open Sans"/>
              </a:rPr>
              <a:t>will</a:t>
            </a:r>
            <a:endParaRPr b="0" lang="en-US" sz="2600" spc="-1" strike="noStrike">
              <a:latin typeface="Arial"/>
            </a:endParaRPr>
          </a:p>
          <a:p>
            <a:pPr>
              <a:lnSpc>
                <a:spcPct val="90000"/>
              </a:lnSpc>
              <a:spcAft>
                <a:spcPts val="2100"/>
              </a:spcAft>
            </a:pPr>
            <a:endParaRPr b="0" lang="en-US" sz="2600" spc="-1" strike="noStrike">
              <a:latin typeface="Arial"/>
            </a:endParaRPr>
          </a:p>
          <a:p>
            <a:pPr>
              <a:lnSpc>
                <a:spcPct val="90000"/>
              </a:lnSpc>
              <a:spcAft>
                <a:spcPts val="2100"/>
              </a:spcAft>
            </a:pPr>
            <a:endParaRPr b="0" lang="en-US" sz="2600" spc="-1" strike="noStrike">
              <a:latin typeface="Arial"/>
            </a:endParaRPr>
          </a:p>
        </p:txBody>
      </p:sp>
      <p:graphicFrame>
        <p:nvGraphicFramePr>
          <p:cNvPr id="99" name="Table 5"/>
          <p:cNvGraphicFramePr/>
          <p:nvPr/>
        </p:nvGraphicFramePr>
        <p:xfrm>
          <a:off x="7094520" y="1951560"/>
          <a:ext cx="4878360" cy="5051160"/>
        </p:xfrm>
        <a:graphic>
          <a:graphicData uri="http://schemas.openxmlformats.org/drawingml/2006/table">
            <a:tbl>
              <a:tblPr/>
              <a:tblGrid>
                <a:gridCol w="1620720"/>
                <a:gridCol w="1734120"/>
                <a:gridCol w="1523880"/>
              </a:tblGrid>
              <a:tr h="326520">
                <a:tc gridSpan="3"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ffffff"/>
                          </a:solidFill>
                          <a:latin typeface="Open Sans"/>
                          <a:ea typeface="Open Sans"/>
                        </a:rPr>
                        <a:t>positive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b0f0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</a:tr>
              <a:tr h="56124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1b4686"/>
                          </a:solidFill>
                          <a:latin typeface="Open Sans"/>
                          <a:ea typeface="Open Sans"/>
                        </a:rPr>
                        <a:t>podmiot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it-IT" sz="1300" spc="-1" strike="noStrike">
                          <a:solidFill>
                            <a:srgbClr val="1b4686"/>
                          </a:solidFill>
                          <a:latin typeface="Open Sans"/>
                          <a:ea typeface="Arial"/>
                        </a:rPr>
                        <a:t>bezokolicznik</a:t>
                      </a:r>
                      <a:endParaRPr b="0" lang="en-US" sz="13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</a:tr>
              <a:tr h="79596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a7e3"/>
                          </a:solidFill>
                          <a:latin typeface="Open Sans"/>
                          <a:ea typeface="Open Sans"/>
                        </a:rPr>
                        <a:t>I/You/He/She/It/We/They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a7e3"/>
                          </a:solidFill>
                          <a:latin typeface="Open Sans"/>
                          <a:ea typeface="Open Sans"/>
                        </a:rPr>
                        <a:t>will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a7e3"/>
                          </a:solidFill>
                          <a:latin typeface="Open Sans"/>
                          <a:ea typeface="Arial"/>
                        </a:rPr>
                        <a:t>go.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</a:tr>
              <a:tr h="326520">
                <a:tc gridSpan="3"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ffffff"/>
                          </a:solidFill>
                          <a:latin typeface="Open Sans"/>
                          <a:ea typeface="Open Sans"/>
                        </a:rPr>
                        <a:t>negative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b0f0">
                        <a:alpha val="50000"/>
                      </a:srgbClr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</a:tr>
              <a:tr h="56124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1b4686"/>
                          </a:solidFill>
                          <a:latin typeface="Open Sans"/>
                          <a:ea typeface="Open Sans"/>
                        </a:rPr>
                        <a:t>podmiot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i="1" lang="en-US" sz="1600" spc="-1" strike="noStrike">
                          <a:solidFill>
                            <a:srgbClr val="1b4686"/>
                          </a:solidFill>
                          <a:latin typeface="Open Sans"/>
                          <a:ea typeface="Open Sans"/>
                        </a:rPr>
                        <a:t>will not (won’t)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it-IT" sz="1300" spc="-1" strike="noStrike">
                          <a:solidFill>
                            <a:srgbClr val="1b4686"/>
                          </a:solidFill>
                          <a:latin typeface="Open Sans"/>
                          <a:ea typeface="Arial"/>
                        </a:rPr>
                        <a:t>bezokolicznik</a:t>
                      </a:r>
                      <a:endParaRPr b="0" lang="en-US" sz="13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</a:tr>
              <a:tr h="79596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a7e3"/>
                          </a:solidFill>
                          <a:latin typeface="Open Sans"/>
                          <a:ea typeface="Open Sans"/>
                        </a:rPr>
                        <a:t>I/You/He/She/It/We/They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a7e3"/>
                          </a:solidFill>
                          <a:latin typeface="Open Sans"/>
                          <a:ea typeface="Open Sans"/>
                        </a:rPr>
                        <a:t>will not/won’t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a7e3"/>
                          </a:solidFill>
                          <a:latin typeface="Open Sans"/>
                          <a:ea typeface="Arial"/>
                        </a:rPr>
                        <a:t>go.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</a:tr>
              <a:tr h="326520">
                <a:tc gridSpan="3"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fr-FR" sz="1600" spc="-1" strike="noStrike">
                          <a:solidFill>
                            <a:srgbClr val="ffffff"/>
                          </a:solidFill>
                          <a:latin typeface="Open Sans"/>
                          <a:ea typeface="Open Sans"/>
                        </a:rPr>
                        <a:t>question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b0f0">
                        <a:alpha val="50000"/>
                      </a:srgbClr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</a:tr>
              <a:tr h="79596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it-IT" sz="1300" spc="-1" strike="noStrike">
                          <a:solidFill>
                            <a:srgbClr val="1b4686"/>
                          </a:solidFill>
                          <a:latin typeface="Open Sans"/>
                          <a:ea typeface="Arial"/>
                        </a:rPr>
                        <a:t>Słówko pytające + will</a:t>
                      </a:r>
                      <a:endParaRPr b="0" lang="en-US" sz="13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1b4686"/>
                          </a:solidFill>
                          <a:latin typeface="Open Sans"/>
                          <a:ea typeface="Open Sans"/>
                        </a:rPr>
                        <a:t>subject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</a:tr>
              <a:tr h="56124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a7e3"/>
                          </a:solidFill>
                          <a:latin typeface="Open Sans"/>
                          <a:ea typeface="Open Sans"/>
                        </a:rPr>
                        <a:t>(Where) will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a7e3"/>
                          </a:solidFill>
                          <a:latin typeface="Open Sans"/>
                          <a:ea typeface="Open Sans"/>
                        </a:rPr>
                        <a:t>I/you/he/she/</a:t>
                      </a:r>
                      <a:endParaRPr b="0" lang="en-US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a7e3"/>
                          </a:solidFill>
                          <a:latin typeface="Open Sans"/>
                          <a:ea typeface="Open Sans"/>
                        </a:rPr>
                        <a:t>it/we/they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a7e3"/>
                          </a:solidFill>
                          <a:latin typeface="Open Sans"/>
                          <a:ea typeface="Arial"/>
                        </a:rPr>
                        <a:t>go?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00" name="CustomShape 6"/>
          <p:cNvSpPr/>
          <p:nvPr/>
        </p:nvSpPr>
        <p:spPr>
          <a:xfrm>
            <a:off x="5054040" y="1800000"/>
            <a:ext cx="1737720" cy="1097280"/>
          </a:xfrm>
          <a:prstGeom prst="wedgeRoundRectCallout">
            <a:avLst>
              <a:gd name="adj1" fmla="val 18774"/>
              <a:gd name="adj2" fmla="val -65563"/>
              <a:gd name="adj3" fmla="val 16667"/>
            </a:avLst>
          </a:prstGeom>
          <a:solidFill>
            <a:srgbClr val="f49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Uzupełnij podanymi frazami.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101" name="CustomShape 7"/>
          <p:cNvSpPr/>
          <p:nvPr/>
        </p:nvSpPr>
        <p:spPr>
          <a:xfrm>
            <a:off x="4995000" y="2898000"/>
            <a:ext cx="1218960" cy="33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i="1" lang="en-US" sz="1600" spc="-1" strike="noStrike">
                <a:solidFill>
                  <a:srgbClr val="1b4686"/>
                </a:solidFill>
                <a:latin typeface="Open Sans"/>
                <a:ea typeface="Open Sans"/>
              </a:rPr>
              <a:t>not to be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102" name="CustomShape 8"/>
          <p:cNvSpPr/>
          <p:nvPr/>
        </p:nvSpPr>
        <p:spPr>
          <a:xfrm>
            <a:off x="6099840" y="2898000"/>
            <a:ext cx="577440" cy="33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i="1" lang="en-US" sz="1600" spc="-1" strike="noStrike">
                <a:solidFill>
                  <a:srgbClr val="1b4686"/>
                </a:solidFill>
                <a:latin typeface="Open Sans"/>
                <a:ea typeface="Open Sans"/>
              </a:rPr>
              <a:t>will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103" name="CustomShape 9"/>
          <p:cNvSpPr/>
          <p:nvPr/>
        </p:nvSpPr>
        <p:spPr>
          <a:xfrm>
            <a:off x="4959360" y="3341520"/>
            <a:ext cx="1714320" cy="33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it-IT" sz="1600" spc="-1" strike="noStrike">
                <a:solidFill>
                  <a:srgbClr val="1b4686"/>
                </a:solidFill>
                <a:latin typeface="Open Sans"/>
                <a:ea typeface="Open Sans"/>
              </a:rPr>
              <a:t>bezokolicznik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104" name="CustomShape 10"/>
          <p:cNvSpPr/>
          <p:nvPr/>
        </p:nvSpPr>
        <p:spPr>
          <a:xfrm>
            <a:off x="4666680" y="3729600"/>
            <a:ext cx="1863720" cy="33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1600" spc="-1" strike="noStrike">
                <a:solidFill>
                  <a:srgbClr val="1b4686"/>
                </a:solidFill>
                <a:latin typeface="Open Sans"/>
                <a:ea typeface="Open Sans"/>
              </a:rPr>
              <a:t>czasownik -</a:t>
            </a:r>
            <a:r>
              <a:rPr b="1" i="1" lang="en-US" sz="1600" spc="-1" strike="noStrike">
                <a:solidFill>
                  <a:srgbClr val="1b4686"/>
                </a:solidFill>
                <a:latin typeface="Open Sans"/>
                <a:ea typeface="Open Sans"/>
              </a:rPr>
              <a:t>ing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105" name="CustomShape 11"/>
          <p:cNvSpPr/>
          <p:nvPr/>
        </p:nvSpPr>
        <p:spPr>
          <a:xfrm>
            <a:off x="4878720" y="4222800"/>
            <a:ext cx="1196280" cy="33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1600" spc="-1" strike="noStrike">
                <a:solidFill>
                  <a:srgbClr val="1b4686"/>
                </a:solidFill>
                <a:latin typeface="Open Sans"/>
                <a:ea typeface="Open Sans"/>
              </a:rPr>
              <a:t>podmiot 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106" name="CustomShape 12"/>
          <p:cNvSpPr/>
          <p:nvPr/>
        </p:nvSpPr>
        <p:spPr>
          <a:xfrm>
            <a:off x="2580120" y="3067200"/>
            <a:ext cx="298080" cy="33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1600" spc="-1" strike="noStrike">
                <a:solidFill>
                  <a:srgbClr val="1b4686"/>
                </a:solidFill>
                <a:latin typeface="Open Sans"/>
                <a:ea typeface="Open Sans"/>
              </a:rPr>
              <a:t>?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107" name="CustomShape 13"/>
          <p:cNvSpPr/>
          <p:nvPr/>
        </p:nvSpPr>
        <p:spPr>
          <a:xfrm>
            <a:off x="2580120" y="5427360"/>
            <a:ext cx="298080" cy="333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1600" spc="-1" strike="noStrike">
                <a:solidFill>
                  <a:srgbClr val="1b4686"/>
                </a:solidFill>
                <a:latin typeface="Open Sans"/>
                <a:ea typeface="Open Sans"/>
              </a:rPr>
              <a:t>?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108" name="CustomShape 14"/>
          <p:cNvSpPr/>
          <p:nvPr/>
        </p:nvSpPr>
        <p:spPr>
          <a:xfrm>
            <a:off x="4112640" y="5427360"/>
            <a:ext cx="298080" cy="333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1600" spc="-1" strike="noStrike">
                <a:solidFill>
                  <a:srgbClr val="1b4686"/>
                </a:solidFill>
                <a:latin typeface="Open Sans"/>
                <a:ea typeface="Open Sans"/>
              </a:rPr>
              <a:t>?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109" name="CustomShape 15"/>
          <p:cNvSpPr/>
          <p:nvPr/>
        </p:nvSpPr>
        <p:spPr>
          <a:xfrm>
            <a:off x="9291240" y="2391120"/>
            <a:ext cx="298080" cy="33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1600" spc="-1" strike="noStrike">
                <a:solidFill>
                  <a:srgbClr val="1b4686"/>
                </a:solidFill>
                <a:latin typeface="Open Sans"/>
                <a:ea typeface="Open Sans"/>
              </a:rPr>
              <a:t>?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110" name="CustomShape 16"/>
          <p:cNvSpPr/>
          <p:nvPr/>
        </p:nvSpPr>
        <p:spPr>
          <a:xfrm>
            <a:off x="11041560" y="5760720"/>
            <a:ext cx="297000" cy="33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1600" spc="-1" strike="noStrike">
                <a:solidFill>
                  <a:srgbClr val="1b4686"/>
                </a:solidFill>
                <a:latin typeface="Open Sans"/>
                <a:ea typeface="Open Sans"/>
              </a:rPr>
              <a:t>?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111" name="CustomShape 17"/>
          <p:cNvSpPr/>
          <p:nvPr/>
        </p:nvSpPr>
        <p:spPr>
          <a:xfrm>
            <a:off x="275400" y="6343920"/>
            <a:ext cx="6327000" cy="36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</a:pPr>
            <a:r>
              <a:rPr b="0" lang="en-US" sz="1100" spc="-1" strike="noStrike">
                <a:solidFill>
                  <a:srgbClr val="595959"/>
                </a:solidFill>
                <a:latin typeface="Open Sans"/>
                <a:ea typeface="Open Sans"/>
              </a:rPr>
              <a:t>Copyright © 201</a:t>
            </a:r>
            <a:r>
              <a:rPr b="0" lang="pl-PL" sz="1100" spc="-1" strike="noStrike">
                <a:solidFill>
                  <a:srgbClr val="595959"/>
                </a:solidFill>
                <a:latin typeface="Open Sans"/>
                <a:ea typeface="Open Sans"/>
              </a:rPr>
              <a:t>9</a:t>
            </a:r>
            <a:r>
              <a:rPr b="0" lang="en-US" sz="1100" spc="-1" strike="noStrike">
                <a:solidFill>
                  <a:srgbClr val="595959"/>
                </a:solidFill>
                <a:latin typeface="Open Sans"/>
                <a:ea typeface="Open Sans"/>
              </a:rPr>
              <a:t> by Pearson Education      Gold Experience </a:t>
            </a:r>
            <a:r>
              <a:rPr b="0" lang="pl-PL" sz="1100" spc="-1" strike="noStrike">
                <a:solidFill>
                  <a:srgbClr val="595959"/>
                </a:solidFill>
                <a:latin typeface="Open Sans"/>
                <a:ea typeface="Open Sans"/>
              </a:rPr>
              <a:t>| Focus | High Note</a:t>
            </a:r>
            <a:endParaRPr b="0" lang="en-US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24" dur="indefinite" restart="never" nodeType="tmRoot">
          <p:childTnLst>
            <p:seq>
              <p:cTn id="225" dur="indefinite" nodeType="mainSeq">
                <p:childTnLst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23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23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23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23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24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24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24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25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25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25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26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26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26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27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27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27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nodeType="clickEffect" fill="hold" presetClass="exit" presetID="9">
                                  <p:stCondLst>
                                    <p:cond delay="0"/>
                                  </p:stCondLst>
                                  <p:childTnLst>
                                    <p:animEffect filter="dissolve" transition="out">
                                      <p:cBhvr additive="repl">
                                        <p:cTn id="281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nodeType="withEffect" fill="hold" presetClass="path" presetID="42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75E-006 -0.00416 L -0.23138 0.02639 E">
                                      <p:cBhvr>
                                        <p:cTn id="284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nodeType="clickEffect" fill="hold" presetClass="exit" presetID="9">
                                  <p:stCondLst>
                                    <p:cond delay="0"/>
                                  </p:stCondLst>
                                  <p:childTnLst>
                                    <p:animEffect filter="dissolve" transition="out">
                                      <p:cBhvr additive="repl">
                                        <p:cTn id="28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nodeType="withEffect" fill="hold" presetClass="path" presetID="42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95833E-006 2.22222E-006 L -0.22747 0.09166 E">
                                      <p:cBhvr>
                                        <p:cTn id="291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nodeType="clickEffect" fill="hold" presetClass="exit" presetID="9">
                                  <p:stCondLst>
                                    <p:cond delay="0"/>
                                  </p:stCondLst>
                                  <p:childTnLst>
                                    <p:animEffect filter="dissolve" transition="out">
                                      <p:cBhvr additive="repl">
                                        <p:cTn id="29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nodeType="withEffect" fill="hold" presetClass="path" presetID="42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75E-006 1.48148E-006 L -0.10716 0.16342 E">
                                      <p:cBhvr>
                                        <p:cTn id="298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nodeType="clickEffect" fill="hold" presetClass="exit" presetID="9">
                                  <p:stCondLst>
                                    <p:cond delay="0"/>
                                  </p:stCondLst>
                                  <p:childTnLst>
                                    <p:animEffect filter="dissolve" transition="out">
                                      <p:cBhvr additive="repl">
                                        <p:cTn id="30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nodeType="withEffect" fill="hold" presetClass="path" presetID="42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0117 0.01459 L 0.25234 -0.07523 E">
                                      <p:cBhvr>
                                        <p:cTn id="305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>
                      <p:stCondLst>
                        <p:cond delay="indefinite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nodeType="clickEffect" fill="hold" presetClass="exit" presetID="9">
                                  <p:stCondLst>
                                    <p:cond delay="0"/>
                                  </p:stCondLst>
                                  <p:childTnLst>
                                    <p:animEffect filter="dissolve" transition="out">
                                      <p:cBhvr additive="repl">
                                        <p:cTn id="309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nodeType="withEffect" fill="hold" presetClass="path" presetID="42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125E-006 4.44444E-006 L 0.43308 0.24375 E">
                                      <p:cBhvr>
                                        <p:cTn id="312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CustomShape 1"/>
          <p:cNvSpPr/>
          <p:nvPr/>
        </p:nvSpPr>
        <p:spPr>
          <a:xfrm>
            <a:off x="515160" y="4795920"/>
            <a:ext cx="10057680" cy="479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3" name="CustomShape 2"/>
          <p:cNvSpPr/>
          <p:nvPr/>
        </p:nvSpPr>
        <p:spPr>
          <a:xfrm>
            <a:off x="515160" y="1277280"/>
            <a:ext cx="11429280" cy="4744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Arial"/>
              </a:rPr>
              <a:t>I think I………………………..(watch) TV this evening. I’m too tired to play football.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Arial"/>
              </a:rPr>
              <a:t>My brother……………………….(start) guitar lessons next week at the local community centre. I think 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Arial"/>
              </a:rPr>
              <a:t>    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Arial"/>
              </a:rPr>
              <a:t>     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Arial"/>
              </a:rPr>
              <a:t>he……………….(enjoy) it.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StarSymbol"/>
              <a:buAutoNum type="arabicPeriod" startAt="3"/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Arial"/>
              </a:rPr>
              <a:t>Next year, I…………………………….(do) more exercise. I need to find a really good gym first.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StarSymbol"/>
              <a:buAutoNum type="arabicPeriod" startAt="3"/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Arial"/>
              </a:rPr>
              <a:t>My parents…………………………(not travel) to my cousin’s wedding because it’s too far.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StarSymbol"/>
              <a:buAutoNum type="arabicPeriod" startAt="3"/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Arial"/>
              </a:rPr>
              <a:t>Charlie…………………………(not arrive) on time because he…………………..(not finish) work until 7.30pm.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Arial"/>
              </a:rPr>
              <a:t>6.   A. What…………………………………..(do) this weekend? B. I……………………………..(tidy)  my room – very boring!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114" name="CustomShape 3"/>
          <p:cNvSpPr/>
          <p:nvPr/>
        </p:nvSpPr>
        <p:spPr>
          <a:xfrm>
            <a:off x="450720" y="229320"/>
            <a:ext cx="6748560" cy="797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90000"/>
              </a:lnSpc>
            </a:pPr>
            <a:r>
              <a:rPr b="1" lang="en-US" sz="4400" spc="-1" strike="noStrike">
                <a:solidFill>
                  <a:srgbClr val="1c4587"/>
                </a:solidFill>
                <a:latin typeface="Open Sans"/>
                <a:ea typeface="Open Sans"/>
              </a:rPr>
              <a:t>Poćwiczmy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15" name="CustomShape 4"/>
          <p:cNvSpPr/>
          <p:nvPr/>
        </p:nvSpPr>
        <p:spPr>
          <a:xfrm>
            <a:off x="464400" y="905760"/>
            <a:ext cx="11479680" cy="413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90000"/>
              </a:lnSpc>
            </a:pPr>
            <a:r>
              <a:rPr b="1" lang="en-US" sz="2000" spc="-1" strike="noStrike">
                <a:solidFill>
                  <a:srgbClr val="1c4587"/>
                </a:solidFill>
                <a:latin typeface="Open Sans"/>
                <a:ea typeface="Open Sans"/>
              </a:rPr>
              <a:t>Uzupełnij zdania odpowiednim czasem.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199"/>
              </a:spcBef>
              <a:spcAft>
                <a:spcPts val="2100"/>
              </a:spcAft>
            </a:pPr>
            <a:endParaRPr b="0" lang="en-US" sz="2000" spc="-1" strike="noStrike">
              <a:latin typeface="Arial"/>
            </a:endParaRPr>
          </a:p>
        </p:txBody>
      </p:sp>
      <p:sp>
        <p:nvSpPr>
          <p:cNvPr id="116" name="CustomShape 5"/>
          <p:cNvSpPr/>
          <p:nvPr/>
        </p:nvSpPr>
        <p:spPr>
          <a:xfrm>
            <a:off x="1871640" y="1355760"/>
            <a:ext cx="1361880" cy="33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1600" spc="-1" strike="noStrike">
                <a:solidFill>
                  <a:srgbClr val="00a7e3"/>
                </a:solidFill>
                <a:latin typeface="Arial"/>
                <a:ea typeface="Arial"/>
              </a:rPr>
              <a:t>’</a:t>
            </a:r>
            <a:r>
              <a:rPr b="1" lang="en-US" sz="1600" spc="-1" strike="noStrike">
                <a:solidFill>
                  <a:srgbClr val="00a7e3"/>
                </a:solidFill>
                <a:latin typeface="Arial"/>
                <a:ea typeface="Arial"/>
              </a:rPr>
              <a:t>ll/will watch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117" name="CustomShape 6"/>
          <p:cNvSpPr/>
          <p:nvPr/>
        </p:nvSpPr>
        <p:spPr>
          <a:xfrm>
            <a:off x="2189160" y="2114640"/>
            <a:ext cx="1374120" cy="33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1600" spc="-1" strike="noStrike">
                <a:solidFill>
                  <a:srgbClr val="00a7e3"/>
                </a:solidFill>
                <a:latin typeface="Arial"/>
                <a:ea typeface="Arial"/>
              </a:rPr>
              <a:t>’</a:t>
            </a:r>
            <a:r>
              <a:rPr b="1" lang="en-US" sz="1600" spc="-1" strike="noStrike">
                <a:solidFill>
                  <a:srgbClr val="00a7e3"/>
                </a:solidFill>
                <a:latin typeface="Arial"/>
                <a:ea typeface="Arial"/>
              </a:rPr>
              <a:t>s/is starting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118" name="CustomShape 7"/>
          <p:cNvSpPr/>
          <p:nvPr/>
        </p:nvSpPr>
        <p:spPr>
          <a:xfrm>
            <a:off x="1132920" y="2669760"/>
            <a:ext cx="1317600" cy="33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1600" spc="-1" strike="noStrike">
                <a:solidFill>
                  <a:srgbClr val="00a7e3"/>
                </a:solidFill>
                <a:latin typeface="Arial"/>
                <a:ea typeface="Arial"/>
              </a:rPr>
              <a:t>’</a:t>
            </a:r>
            <a:r>
              <a:rPr b="1" lang="en-US" sz="1600" spc="-1" strike="noStrike">
                <a:solidFill>
                  <a:srgbClr val="00a7e3"/>
                </a:solidFill>
                <a:latin typeface="Arial"/>
                <a:ea typeface="Arial"/>
              </a:rPr>
              <a:t>ll/will enjoy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119" name="CustomShape 8"/>
          <p:cNvSpPr/>
          <p:nvPr/>
        </p:nvSpPr>
        <p:spPr>
          <a:xfrm>
            <a:off x="2043720" y="3380040"/>
            <a:ext cx="1922760" cy="33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1600" spc="-1" strike="noStrike">
                <a:solidFill>
                  <a:srgbClr val="00a7e3"/>
                </a:solidFill>
                <a:latin typeface="Arial"/>
                <a:ea typeface="Arial"/>
              </a:rPr>
              <a:t>’</a:t>
            </a:r>
            <a:r>
              <a:rPr b="1" lang="en-US" sz="1600" spc="-1" strike="noStrike">
                <a:solidFill>
                  <a:srgbClr val="00a7e3"/>
                </a:solidFill>
                <a:latin typeface="Arial"/>
                <a:ea typeface="Arial"/>
              </a:rPr>
              <a:t>m/am going to do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120" name="CustomShape 9"/>
          <p:cNvSpPr/>
          <p:nvPr/>
        </p:nvSpPr>
        <p:spPr>
          <a:xfrm>
            <a:off x="2038320" y="4086720"/>
            <a:ext cx="1689480" cy="33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1600" spc="-1" strike="noStrike">
                <a:solidFill>
                  <a:srgbClr val="00a7e3"/>
                </a:solidFill>
                <a:latin typeface="Arial"/>
                <a:ea typeface="Arial"/>
              </a:rPr>
              <a:t>aren’t travelling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121" name="CustomShape 10"/>
          <p:cNvSpPr/>
          <p:nvPr/>
        </p:nvSpPr>
        <p:spPr>
          <a:xfrm>
            <a:off x="2020680" y="3814920"/>
            <a:ext cx="2239560" cy="33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1600" spc="-1" strike="noStrike">
                <a:solidFill>
                  <a:srgbClr val="00a7e3"/>
                </a:solidFill>
                <a:latin typeface="Arial"/>
                <a:ea typeface="Arial"/>
              </a:rPr>
              <a:t>aren’t going to travel/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122" name="CustomShape 11"/>
          <p:cNvSpPr/>
          <p:nvPr/>
        </p:nvSpPr>
        <p:spPr>
          <a:xfrm>
            <a:off x="1570320" y="4831560"/>
            <a:ext cx="2070360" cy="33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1600" spc="-1" strike="noStrike">
                <a:solidFill>
                  <a:srgbClr val="00a7e3"/>
                </a:solidFill>
                <a:latin typeface="Arial"/>
                <a:ea typeface="Arial"/>
              </a:rPr>
              <a:t>will not/won’t arrive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123" name="CustomShape 12"/>
          <p:cNvSpPr/>
          <p:nvPr/>
        </p:nvSpPr>
        <p:spPr>
          <a:xfrm>
            <a:off x="6451560" y="4834440"/>
            <a:ext cx="1495800" cy="33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1600" spc="-1" strike="noStrike">
                <a:solidFill>
                  <a:srgbClr val="00a7e3"/>
                </a:solidFill>
                <a:latin typeface="Arial"/>
                <a:ea typeface="Arial"/>
              </a:rPr>
              <a:t>isn’t finishing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124" name="CustomShape 13"/>
          <p:cNvSpPr/>
          <p:nvPr/>
        </p:nvSpPr>
        <p:spPr>
          <a:xfrm>
            <a:off x="1729080" y="5541840"/>
            <a:ext cx="1508040" cy="33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1600" spc="-1" strike="noStrike">
                <a:solidFill>
                  <a:srgbClr val="00a7e3"/>
                </a:solidFill>
                <a:latin typeface="Arial"/>
                <a:ea typeface="Arial"/>
              </a:rPr>
              <a:t>are you doing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125" name="CustomShape 14"/>
          <p:cNvSpPr/>
          <p:nvPr/>
        </p:nvSpPr>
        <p:spPr>
          <a:xfrm>
            <a:off x="1733400" y="5248800"/>
            <a:ext cx="2114640" cy="33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1600" spc="-1" strike="noStrike">
                <a:solidFill>
                  <a:srgbClr val="00a7e3"/>
                </a:solidFill>
                <a:latin typeface="Arial"/>
                <a:ea typeface="Arial"/>
              </a:rPr>
              <a:t>are you going to do/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126" name="CustomShape 15"/>
          <p:cNvSpPr/>
          <p:nvPr/>
        </p:nvSpPr>
        <p:spPr>
          <a:xfrm>
            <a:off x="6560280" y="5548320"/>
            <a:ext cx="2035440" cy="33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1600" spc="-1" strike="noStrike">
                <a:solidFill>
                  <a:srgbClr val="00a7e3"/>
                </a:solidFill>
                <a:latin typeface="Arial"/>
                <a:ea typeface="Arial"/>
              </a:rPr>
              <a:t>’</a:t>
            </a:r>
            <a:r>
              <a:rPr b="1" lang="en-US" sz="1600" spc="-1" strike="noStrike">
                <a:solidFill>
                  <a:srgbClr val="00a7e3"/>
                </a:solidFill>
                <a:latin typeface="Arial"/>
                <a:ea typeface="Arial"/>
              </a:rPr>
              <a:t>m/am going to tidy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127" name="CustomShape 16"/>
          <p:cNvSpPr/>
          <p:nvPr/>
        </p:nvSpPr>
        <p:spPr>
          <a:xfrm>
            <a:off x="275400" y="6343920"/>
            <a:ext cx="6327000" cy="36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</a:pPr>
            <a:r>
              <a:rPr b="0" lang="en-US" sz="1100" spc="-1" strike="noStrike">
                <a:solidFill>
                  <a:srgbClr val="595959"/>
                </a:solidFill>
                <a:latin typeface="Open Sans"/>
                <a:ea typeface="Open Sans"/>
              </a:rPr>
              <a:t>Copyright © 201</a:t>
            </a:r>
            <a:r>
              <a:rPr b="0" lang="pl-PL" sz="1100" spc="-1" strike="noStrike">
                <a:solidFill>
                  <a:srgbClr val="595959"/>
                </a:solidFill>
                <a:latin typeface="Open Sans"/>
                <a:ea typeface="Open Sans"/>
              </a:rPr>
              <a:t>9</a:t>
            </a:r>
            <a:r>
              <a:rPr b="0" lang="en-US" sz="1100" spc="-1" strike="noStrike">
                <a:solidFill>
                  <a:srgbClr val="595959"/>
                </a:solidFill>
                <a:latin typeface="Open Sans"/>
                <a:ea typeface="Open Sans"/>
              </a:rPr>
              <a:t> by Pearson Education      Gold Experience </a:t>
            </a:r>
            <a:r>
              <a:rPr b="0" lang="pl-PL" sz="1100" spc="-1" strike="noStrike">
                <a:solidFill>
                  <a:srgbClr val="595959"/>
                </a:solidFill>
                <a:latin typeface="Open Sans"/>
                <a:ea typeface="Open Sans"/>
              </a:rPr>
              <a:t>| Focus | High Note</a:t>
            </a:r>
            <a:endParaRPr b="0" lang="en-US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13" dur="indefinite" restart="never" nodeType="tmRoot">
          <p:childTnLst>
            <p:seq>
              <p:cTn id="314" dur="indefinite" nodeType="mainSeq">
                <p:childTnLst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31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>
                      <p:stCondLst>
                        <p:cond delay="indefinite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324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5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32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>
                      <p:stCondLst>
                        <p:cond delay="indefinite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33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33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8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34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fill="hold">
                      <p:stCondLst>
                        <p:cond delay="indefinite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345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6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348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" fill="hold">
                      <p:stCondLst>
                        <p:cond delay="indefinite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353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4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356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7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359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4125</TotalTime>
  <Application>LibreOffice/6.4.2.2$Linux_X86_64 LibreOffice_project/40$Build-2</Application>
  <Words>1558</Words>
  <Paragraphs>347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Louise Manicolo</dc:creator>
  <dc:description/>
  <dc:language>en-US</dc:language>
  <cp:lastModifiedBy/>
  <dcterms:modified xsi:type="dcterms:W3CDTF">2020-04-03T01:24:31Z</dcterms:modified>
  <cp:revision>115</cp:revision>
  <dc:subject/>
  <dc:title>Emphatic structures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9</vt:i4>
  </property>
  <property fmtid="{D5CDD505-2E9C-101B-9397-08002B2CF9AE}" pid="8" name="PresentationFormat">
    <vt:lpwstr>Widescreen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9</vt:i4>
  </property>
</Properties>
</file>