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media/image5.png" ContentType="image/png"/>
  <Override PartName="/ppt/media/image2.png" ContentType="image/png"/>
  <Override PartName="/ppt/media/image6.png" ContentType="image/png"/>
  <Override PartName="/ppt/media/image1.png" ContentType="image/png"/>
  <Override PartName="/ppt/media/image3.png" ContentType="image/png"/>
  <Override PartName="/ppt/media/image4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49000" y="548640"/>
            <a:ext cx="10057680" cy="160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There are many ways we can talk about the future in English.</a:t>
            </a:r>
            <a:br/>
            <a:r>
              <a:rPr b="0" lang="en-US" sz="3200" spc="-1" strike="noStrike">
                <a:solidFill>
                  <a:srgbClr val="1c4587"/>
                </a:solidFill>
                <a:latin typeface="Open Sans"/>
                <a:ea typeface="Open Sans"/>
              </a:rPr>
              <a:t>O przyszłości możemy mówic na różne sposoby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548640" y="2926080"/>
            <a:ext cx="10057680" cy="226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Let’s look at:</a:t>
            </a:r>
            <a:endParaRPr b="0" lang="en-US" sz="2000" spc="-1" strike="noStrike">
              <a:latin typeface="Arial"/>
            </a:endParaRPr>
          </a:p>
          <a:p>
            <a:pPr marL="457200" indent="-456480">
              <a:lnSpc>
                <a:spcPct val="90000"/>
              </a:lnSpc>
              <a:spcBef>
                <a:spcPts val="1199"/>
              </a:spcBef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When and how we use </a:t>
            </a:r>
            <a:r>
              <a:rPr b="0" i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going to. (zamierzam, wszystko na to wskazuje)</a:t>
            </a:r>
            <a:endParaRPr b="0" lang="en-US" sz="2000" spc="-1" strike="noStrike">
              <a:latin typeface="Arial"/>
            </a:endParaRPr>
          </a:p>
          <a:p>
            <a:pPr marL="457200" indent="-456480">
              <a:lnSpc>
                <a:spcPct val="90000"/>
              </a:lnSpc>
              <a:spcBef>
                <a:spcPts val="1199"/>
              </a:spcBef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When and how we use </a:t>
            </a:r>
            <a:r>
              <a:rPr b="0" i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will. (czas przyszłyprosty: będzie – wychodzi to ode mnie)</a:t>
            </a:r>
            <a:endParaRPr b="0" lang="en-US" sz="2000" spc="-1" strike="noStrike">
              <a:latin typeface="Arial"/>
            </a:endParaRPr>
          </a:p>
          <a:p>
            <a:pPr marL="457200" indent="-456480">
              <a:lnSpc>
                <a:spcPct val="90000"/>
              </a:lnSpc>
              <a:spcBef>
                <a:spcPts val="1199"/>
              </a:spcBef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When and how we use the present continuous. </a:t>
            </a:r>
            <a:r>
              <a:rPr b="0" i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(czas terażniejszy ciągły, nasze plany na 100%)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8903520" y="5226480"/>
            <a:ext cx="2790720" cy="111672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When do we use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going to, will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and the present continuous for the future?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be6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50720" y="229320"/>
            <a:ext cx="10685160" cy="131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4000" spc="-1" strike="noStrike">
                <a:solidFill>
                  <a:srgbClr val="1c4587"/>
                </a:solidFill>
                <a:latin typeface="Open Sans"/>
                <a:ea typeface="Open Sans"/>
              </a:rPr>
              <a:t> </a:t>
            </a:r>
            <a:r>
              <a:rPr b="0" lang="en-US" sz="4000" spc="-1" strike="noStrike">
                <a:solidFill>
                  <a:srgbClr val="1c4587"/>
                </a:solidFill>
                <a:latin typeface="Open Sans"/>
                <a:ea typeface="Open Sans"/>
              </a:rPr>
              <a:t>When do we use them?</a:t>
            </a: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 </a:t>
            </a:r>
            <a:r>
              <a:rPr b="0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Kiedy ich używamy?</a:t>
            </a:r>
            <a:endParaRPr b="0" lang="en-US" sz="2200" spc="-1" strike="noStrike">
              <a:latin typeface="Arial"/>
            </a:endParaRPr>
          </a:p>
        </p:txBody>
      </p:sp>
      <p:pic>
        <p:nvPicPr>
          <p:cNvPr id="43" name="Picture 14" descr=""/>
          <p:cNvPicPr/>
          <p:nvPr/>
        </p:nvPicPr>
        <p:blipFill>
          <a:blip r:embed="rId1"/>
          <a:stretch/>
        </p:blipFill>
        <p:spPr>
          <a:xfrm>
            <a:off x="650160" y="1188720"/>
            <a:ext cx="1086120" cy="108612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2479680" y="1035720"/>
            <a:ext cx="3647160" cy="1106280"/>
          </a:xfrm>
          <a:prstGeom prst="wedgeRoundRectCallout">
            <a:avLst>
              <a:gd name="adj1" fmla="val -69111"/>
              <a:gd name="adj2" fmla="val 21306"/>
              <a:gd name="adj3" fmla="val 16667"/>
            </a:avLst>
          </a:prstGeom>
          <a:solidFill>
            <a:srgbClr val="ed6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Next year, I’m going to look for a new hobby and I’m not going to get up very late. I think I’ll be a lot happier. What about you?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45" name="Picture 16" descr=""/>
          <p:cNvPicPr/>
          <p:nvPr/>
        </p:nvPicPr>
        <p:blipFill>
          <a:blip r:embed="rId2"/>
          <a:stretch/>
        </p:blipFill>
        <p:spPr>
          <a:xfrm>
            <a:off x="10516680" y="1270440"/>
            <a:ext cx="1004400" cy="1004400"/>
          </a:xfrm>
          <a:prstGeom prst="rect">
            <a:avLst/>
          </a:prstGeom>
          <a:ln>
            <a:noFill/>
          </a:ln>
        </p:spPr>
      </p:pic>
      <p:sp>
        <p:nvSpPr>
          <p:cNvPr id="46" name="CustomShape 3"/>
          <p:cNvSpPr/>
          <p:nvPr/>
        </p:nvSpPr>
        <p:spPr>
          <a:xfrm>
            <a:off x="6635880" y="935640"/>
            <a:ext cx="3459600" cy="1206360"/>
          </a:xfrm>
          <a:prstGeom prst="wedgeRoundRectCallout">
            <a:avLst>
              <a:gd name="adj1" fmla="val 56752"/>
              <a:gd name="adj2" fmla="val 673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going to travel more. I’m visiting my sister in New Zealand in March; I can’t wait! When are you going to start your new hobby?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47" name="Picture 22" descr=""/>
          <p:cNvPicPr/>
          <p:nvPr/>
        </p:nvPicPr>
        <p:blipFill>
          <a:blip r:embed="rId3"/>
          <a:stretch/>
        </p:blipFill>
        <p:spPr>
          <a:xfrm>
            <a:off x="4540320" y="5047920"/>
            <a:ext cx="1128600" cy="1128600"/>
          </a:xfrm>
          <a:prstGeom prst="rect">
            <a:avLst/>
          </a:prstGeom>
          <a:ln>
            <a:noFill/>
          </a:ln>
        </p:spPr>
      </p:pic>
      <p:sp>
        <p:nvSpPr>
          <p:cNvPr id="48" name="CustomShape 4"/>
          <p:cNvSpPr/>
          <p:nvPr/>
        </p:nvSpPr>
        <p:spPr>
          <a:xfrm>
            <a:off x="1466280" y="4861080"/>
            <a:ext cx="2528280" cy="1355760"/>
          </a:xfrm>
          <a:prstGeom prst="wedgeRoundRectCallout">
            <a:avLst>
              <a:gd name="adj1" fmla="val 64580"/>
              <a:gd name="adj2" fmla="val 732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O czym oni rozmawiają?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The past, present or future?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182520" y="3859560"/>
            <a:ext cx="2026440" cy="1000800"/>
          </a:xfrm>
          <a:prstGeom prst="cloudCallout">
            <a:avLst>
              <a:gd name="adj1" fmla="val 36685"/>
              <a:gd name="adj2" fmla="val 52487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The future.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0" name="CustomShape 6"/>
          <p:cNvSpPr/>
          <p:nvPr/>
        </p:nvSpPr>
        <p:spPr>
          <a:xfrm>
            <a:off x="2292480" y="3499560"/>
            <a:ext cx="3500640" cy="1104840"/>
          </a:xfrm>
          <a:prstGeom prst="wedgeRoundRectCallout">
            <a:avLst>
              <a:gd name="adj1" fmla="val 20807"/>
              <a:gd name="adj2" fmla="val 6388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Dziewczyna mówi: ‘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going to look for a new hobby’.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Is this an organised plan or an intention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?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1" name="CustomShape 7"/>
          <p:cNvSpPr/>
          <p:nvPr/>
        </p:nvSpPr>
        <p:spPr>
          <a:xfrm>
            <a:off x="77040" y="2360880"/>
            <a:ext cx="3625200" cy="1247760"/>
          </a:xfrm>
          <a:prstGeom prst="cloudCallout">
            <a:avLst>
              <a:gd name="adj1" fmla="val 38267"/>
              <a:gd name="adj2" fmla="val 45185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An intention.</a:t>
            </a: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 Ona zamierza. Nie ustaliła szczegółów ale podjęła już decyzję.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2" name="CustomShape 8"/>
          <p:cNvSpPr/>
          <p:nvPr/>
        </p:nvSpPr>
        <p:spPr>
          <a:xfrm>
            <a:off x="5780520" y="2379960"/>
            <a:ext cx="3511800" cy="1099800"/>
          </a:xfrm>
          <a:prstGeom prst="wedgeRoundRectCallout">
            <a:avLst>
              <a:gd name="adj1" fmla="val -36180"/>
              <a:gd name="adj2" fmla="val 88009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Dziewczyna mówi: ‘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 think I’ll be happier’.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Is this a fact or is it a prediction?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Czy ona wie na pewno?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3" name="CustomShape 9"/>
          <p:cNvSpPr/>
          <p:nvPr/>
        </p:nvSpPr>
        <p:spPr>
          <a:xfrm>
            <a:off x="9390600" y="2398680"/>
            <a:ext cx="2482920" cy="1388520"/>
          </a:xfrm>
          <a:prstGeom prst="cloudCallout">
            <a:avLst>
              <a:gd name="adj1" fmla="val -60644"/>
              <a:gd name="adj2" fmla="val 14207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 </a:t>
            </a:r>
            <a:r>
              <a:rPr b="1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It’s a prediction.</a:t>
            </a: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 Nie wie na pewno ale tak myśli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4" name="CustomShape 10"/>
          <p:cNvSpPr/>
          <p:nvPr/>
        </p:nvSpPr>
        <p:spPr>
          <a:xfrm>
            <a:off x="6186240" y="4044240"/>
            <a:ext cx="3431880" cy="1035360"/>
          </a:xfrm>
          <a:prstGeom prst="wedgeRoundRectCallout">
            <a:avLst>
              <a:gd name="adj1" fmla="val -57162"/>
              <a:gd name="adj2" fmla="val 44858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Chłopiec mówi: ‘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visiting my sister in New Zealand in March.’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Is this a plan/arrangement?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5" name="CustomShape 11"/>
          <p:cNvSpPr/>
          <p:nvPr/>
        </p:nvSpPr>
        <p:spPr>
          <a:xfrm>
            <a:off x="9618480" y="3899160"/>
            <a:ext cx="2026440" cy="1000800"/>
          </a:xfrm>
          <a:prstGeom prst="cloudCallout">
            <a:avLst>
              <a:gd name="adj1" fmla="val -52180"/>
              <a:gd name="adj2" fmla="val 30684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Yes.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6" name="CustomShape 12"/>
          <p:cNvSpPr/>
          <p:nvPr/>
        </p:nvSpPr>
        <p:spPr>
          <a:xfrm>
            <a:off x="6170400" y="5354640"/>
            <a:ext cx="3431880" cy="992520"/>
          </a:xfrm>
          <a:prstGeom prst="wedgeRoundRectCallout">
            <a:avLst>
              <a:gd name="adj1" fmla="val -56366"/>
              <a:gd name="adj2" fmla="val -36197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Is the plan organised?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 Czy to jest na 100%? Czy ma datę?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7" name="CustomShape 13"/>
          <p:cNvSpPr/>
          <p:nvPr/>
        </p:nvSpPr>
        <p:spPr>
          <a:xfrm>
            <a:off x="9576720" y="5145120"/>
            <a:ext cx="2405160" cy="1298160"/>
          </a:xfrm>
          <a:prstGeom prst="cloudCallout">
            <a:avLst>
              <a:gd name="adj1" fmla="val -52180"/>
              <a:gd name="adj2" fmla="val 30684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Yes, it is organised. The trip is in March.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8" name="CustomShape 14"/>
          <p:cNvSpPr/>
          <p:nvPr/>
        </p:nvSpPr>
        <p:spPr>
          <a:xfrm>
            <a:off x="3839040" y="2232720"/>
            <a:ext cx="1647000" cy="967320"/>
          </a:xfrm>
          <a:prstGeom prst="wedgeRoundRectCallout">
            <a:avLst>
              <a:gd name="adj1" fmla="val -73925"/>
              <a:gd name="adj2" fmla="val -44095"/>
              <a:gd name="adj3" fmla="val 16667"/>
            </a:avLst>
          </a:prstGeom>
          <a:solidFill>
            <a:srgbClr val="ed6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not sure, but definitely next year.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9" name="CustomShape 15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" dur="indefinite" restart="never" nodeType="tmRoot">
          <p:childTnLst>
            <p:seq>
              <p:cTn id="29" dur="indefinite" nodeType="mainSeq">
                <p:childTnLst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450720" y="229320"/>
            <a:ext cx="10685160" cy="131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en-US" sz="4000" spc="-1" strike="noStrike">
                <a:solidFill>
                  <a:srgbClr val="1c4587"/>
                </a:solidFill>
                <a:latin typeface="Open Sans"/>
                <a:ea typeface="Open Sans"/>
              </a:rPr>
              <a:t>When do we use them?</a:t>
            </a:r>
            <a:r>
              <a:rPr b="0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Kiedy ich używamy?</a:t>
            </a:r>
            <a:endParaRPr b="0" lang="en-US" sz="2600" spc="-1" strike="noStrike"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640080" y="1858320"/>
            <a:ext cx="3999600" cy="793080"/>
          </a:xfrm>
          <a:prstGeom prst="wedgeRoundRectCallout">
            <a:avLst>
              <a:gd name="adj1" fmla="val -57170"/>
              <a:gd name="adj2" fmla="val 14967"/>
              <a:gd name="adj3" fmla="val 16667"/>
            </a:avLst>
          </a:prstGeom>
          <a:solidFill>
            <a:srgbClr val="ed6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Next year, I’m going to look for a new hobby and I’m not going to get up very late.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827960" y="1920240"/>
            <a:ext cx="2029680" cy="645120"/>
          </a:xfrm>
          <a:prstGeom prst="wedgeRoundRectCallout">
            <a:avLst>
              <a:gd name="adj1" fmla="val 56752"/>
              <a:gd name="adj2" fmla="val 673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going to travel more.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50720" y="977400"/>
            <a:ext cx="10876320" cy="40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1. </a:t>
            </a:r>
            <a:r>
              <a:rPr b="1" i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Going to- </a:t>
            </a:r>
            <a:r>
              <a:rPr b="1" i="1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zamiary, podjęte decyzje (ale plany nie dopięte na ostatni guzik)</a:t>
            </a:r>
            <a:r>
              <a:rPr b="1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.</a:t>
            </a:r>
            <a:endParaRPr b="0" lang="en-US" sz="2200" spc="-1" strike="noStrike">
              <a:latin typeface="Arial"/>
            </a:endParaRPr>
          </a:p>
        </p:txBody>
      </p:sp>
      <p:pic>
        <p:nvPicPr>
          <p:cNvPr id="64" name="Picture 19" descr=""/>
          <p:cNvPicPr/>
          <p:nvPr/>
        </p:nvPicPr>
        <p:blipFill>
          <a:blip r:embed="rId1"/>
          <a:stretch/>
        </p:blipFill>
        <p:spPr>
          <a:xfrm>
            <a:off x="10783800" y="2251800"/>
            <a:ext cx="986040" cy="986040"/>
          </a:xfrm>
          <a:prstGeom prst="rect">
            <a:avLst/>
          </a:prstGeom>
          <a:ln>
            <a:noFill/>
          </a:ln>
        </p:spPr>
      </p:pic>
      <p:sp>
        <p:nvSpPr>
          <p:cNvPr id="65" name="CustomShape 5"/>
          <p:cNvSpPr/>
          <p:nvPr/>
        </p:nvSpPr>
        <p:spPr>
          <a:xfrm>
            <a:off x="7288560" y="1715760"/>
            <a:ext cx="2586600" cy="935640"/>
          </a:xfrm>
          <a:prstGeom prst="wedgeRoundRectCallout">
            <a:avLst>
              <a:gd name="adj1" fmla="val 63525"/>
              <a:gd name="adj2" fmla="val 5105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Jeszcze nie ma planu na 100% ale to już decyzja którą podjęła.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6" name="CustomShape 6"/>
          <p:cNvSpPr/>
          <p:nvPr/>
        </p:nvSpPr>
        <p:spPr>
          <a:xfrm flipV="1" rot="5157000">
            <a:off x="6381000" y="1130040"/>
            <a:ext cx="1550160" cy="2242440"/>
          </a:xfrm>
          <a:prstGeom prst="arc">
            <a:avLst>
              <a:gd name="adj1" fmla="val 7904317"/>
              <a:gd name="adj2" fmla="val 13566716"/>
            </a:avLst>
          </a:prstGeom>
          <a:noFill/>
          <a:ln w="12600">
            <a:solidFill>
              <a:schemeClr val="tx1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7"/>
          <p:cNvSpPr/>
          <p:nvPr/>
        </p:nvSpPr>
        <p:spPr>
          <a:xfrm>
            <a:off x="411120" y="2789640"/>
            <a:ext cx="10876320" cy="40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2. </a:t>
            </a:r>
            <a:r>
              <a:rPr b="1" i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Will- </a:t>
            </a:r>
            <a:r>
              <a:rPr b="1" i="1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przewidywania na przyszłość, coś o czym myślimy</a:t>
            </a:r>
            <a:r>
              <a:rPr b="1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.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200" spc="-1" strike="noStrike">
              <a:latin typeface="Arial"/>
            </a:endParaRPr>
          </a:p>
        </p:txBody>
      </p:sp>
      <p:sp>
        <p:nvSpPr>
          <p:cNvPr id="68" name="CustomShape 8"/>
          <p:cNvSpPr/>
          <p:nvPr/>
        </p:nvSpPr>
        <p:spPr>
          <a:xfrm>
            <a:off x="650880" y="3409920"/>
            <a:ext cx="3647160" cy="550800"/>
          </a:xfrm>
          <a:prstGeom prst="wedgeRoundRectCallout">
            <a:avLst>
              <a:gd name="adj1" fmla="val -56391"/>
              <a:gd name="adj2" fmla="val 20073"/>
              <a:gd name="adj3" fmla="val 16667"/>
            </a:avLst>
          </a:prstGeom>
          <a:solidFill>
            <a:srgbClr val="ed6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 think I’ll be a lot happier.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9" name="CustomShape 9"/>
          <p:cNvSpPr/>
          <p:nvPr/>
        </p:nvSpPr>
        <p:spPr>
          <a:xfrm>
            <a:off x="4689720" y="3369240"/>
            <a:ext cx="2586600" cy="935640"/>
          </a:xfrm>
          <a:prstGeom prst="wedgeRoundRectCallout">
            <a:avLst>
              <a:gd name="adj1" fmla="val 62998"/>
              <a:gd name="adj2" fmla="val -36409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Nie jet pewna. Tylko tak mysli. To wychodzi tylko od niej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0" name="CustomShape 10"/>
          <p:cNvSpPr/>
          <p:nvPr/>
        </p:nvSpPr>
        <p:spPr>
          <a:xfrm flipV="1" rot="5157000">
            <a:off x="3326040" y="2927520"/>
            <a:ext cx="1550160" cy="2242440"/>
          </a:xfrm>
          <a:prstGeom prst="arc">
            <a:avLst>
              <a:gd name="adj1" fmla="val 7437208"/>
              <a:gd name="adj2" fmla="val 13566716"/>
            </a:avLst>
          </a:prstGeom>
          <a:noFill/>
          <a:ln w="12600">
            <a:solidFill>
              <a:schemeClr val="tx1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11"/>
          <p:cNvSpPr/>
          <p:nvPr/>
        </p:nvSpPr>
        <p:spPr>
          <a:xfrm>
            <a:off x="7744320" y="3366000"/>
            <a:ext cx="2586600" cy="935640"/>
          </a:xfrm>
          <a:prstGeom prst="wedgeRoundRectCallout">
            <a:avLst>
              <a:gd name="adj1" fmla="val 37677"/>
              <a:gd name="adj2" fmla="val -65563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Tu uzywamy: I think, believe, promise itd..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2" name="CustomShape 12"/>
          <p:cNvSpPr/>
          <p:nvPr/>
        </p:nvSpPr>
        <p:spPr>
          <a:xfrm>
            <a:off x="354960" y="4566960"/>
            <a:ext cx="11121840" cy="40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3. The present continuous- </a:t>
            </a:r>
            <a:r>
              <a:rPr b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nasze plany na 100%.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000" spc="-1" strike="noStrike">
              <a:latin typeface="Arial"/>
            </a:endParaRPr>
          </a:p>
        </p:txBody>
      </p:sp>
      <p:sp>
        <p:nvSpPr>
          <p:cNvPr id="73" name="CustomShape 13"/>
          <p:cNvSpPr/>
          <p:nvPr/>
        </p:nvSpPr>
        <p:spPr>
          <a:xfrm>
            <a:off x="450720" y="5331600"/>
            <a:ext cx="3039840" cy="686520"/>
          </a:xfrm>
          <a:prstGeom prst="wedgeRoundRectCallout">
            <a:avLst>
              <a:gd name="adj1" fmla="val 56752"/>
              <a:gd name="adj2" fmla="val 673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visiting my sister in New Zealand in March.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4" name="CustomShape 14"/>
          <p:cNvSpPr/>
          <p:nvPr/>
        </p:nvSpPr>
        <p:spPr>
          <a:xfrm>
            <a:off x="3980880" y="5076000"/>
            <a:ext cx="3524400" cy="1051200"/>
          </a:xfrm>
          <a:prstGeom prst="wedgeRoundRectCallout">
            <a:avLst>
              <a:gd name="adj1" fmla="val 57965"/>
              <a:gd name="adj2" fmla="val -4549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Wszystko już zorganizowane. Jest data. Jest bilet. Plany na 100%!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5" name="CustomShape 15"/>
          <p:cNvSpPr/>
          <p:nvPr/>
        </p:nvSpPr>
        <p:spPr>
          <a:xfrm flipV="1" rot="5157000">
            <a:off x="2664000" y="4883400"/>
            <a:ext cx="1550160" cy="2242440"/>
          </a:xfrm>
          <a:prstGeom prst="arc">
            <a:avLst>
              <a:gd name="adj1" fmla="val 7437208"/>
              <a:gd name="adj2" fmla="val 13566716"/>
            </a:avLst>
          </a:prstGeom>
          <a:noFill/>
          <a:ln w="12600">
            <a:solidFill>
              <a:schemeClr val="tx1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16"/>
          <p:cNvSpPr/>
          <p:nvPr/>
        </p:nvSpPr>
        <p:spPr>
          <a:xfrm>
            <a:off x="8903520" y="5226480"/>
            <a:ext cx="2790720" cy="111672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How do we make sentences with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going to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7" name="CustomShape 17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0" dur="indefinite" restart="never" nodeType="tmRoot">
          <p:childTnLst>
            <p:seq>
              <p:cTn id="101" dur="indefinite" nodeType="mainSeq">
                <p:childTnLst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be6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0720" y="229320"/>
            <a:ext cx="10685160" cy="131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1c4587"/>
                </a:solidFill>
                <a:latin typeface="Open Sans"/>
                <a:ea typeface="Open Sans"/>
              </a:rPr>
              <a:t>Przypomnienie:</a:t>
            </a:r>
            <a:r>
              <a:rPr b="0" lang="en-US" sz="3200" spc="-1" strike="noStrike">
                <a:solidFill>
                  <a:srgbClr val="1c4587"/>
                </a:solidFill>
                <a:latin typeface="Open Sans"/>
                <a:ea typeface="Open Sans"/>
              </a:rPr>
              <a:t>Jak tworzymy </a:t>
            </a:r>
            <a:r>
              <a:rPr b="0" i="1" lang="en-US" sz="3200" spc="-1" strike="noStrike">
                <a:solidFill>
                  <a:srgbClr val="1c4587"/>
                </a:solidFill>
                <a:latin typeface="Open Sans"/>
                <a:ea typeface="Open Sans"/>
              </a:rPr>
              <a:t>be going to?</a:t>
            </a:r>
            <a:endParaRPr b="0" lang="en-US" sz="3200" spc="-1" strike="noStrike">
              <a:latin typeface="Arial"/>
            </a:endParaRPr>
          </a:p>
        </p:txBody>
      </p:sp>
      <p:graphicFrame>
        <p:nvGraphicFramePr>
          <p:cNvPr id="79" name="Table 2"/>
          <p:cNvGraphicFramePr/>
          <p:nvPr/>
        </p:nvGraphicFramePr>
        <p:xfrm>
          <a:off x="275400" y="822960"/>
          <a:ext cx="6856560" cy="5830200"/>
        </p:xfrm>
        <a:graphic>
          <a:graphicData uri="http://schemas.openxmlformats.org/drawingml/2006/table">
            <a:tbl>
              <a:tblPr/>
              <a:tblGrid>
                <a:gridCol w="1709640"/>
                <a:gridCol w="1829160"/>
                <a:gridCol w="1607040"/>
                <a:gridCol w="1711080"/>
              </a:tblGrid>
              <a:tr h="336240">
                <a:tc gridSpan="4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positive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455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bezokolicznik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am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travel.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are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6240">
                <a:tc gridSpan="4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negative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to be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5781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am not (’m not)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travel.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is not (isn’t)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5781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aren’t (aren’t)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6240">
                <a:tc gridSpan="4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question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1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3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Słowko pytające + to be</a:t>
                      </a:r>
                      <a:endParaRPr b="0" lang="en-US" sz="13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bezokolicznik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am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eat?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she/he/it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98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(Where) are 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pic>
        <p:nvPicPr>
          <p:cNvPr id="80" name="Picture 23" descr=""/>
          <p:cNvPicPr/>
          <p:nvPr/>
        </p:nvPicPr>
        <p:blipFill>
          <a:blip r:embed="rId1"/>
          <a:stretch/>
        </p:blipFill>
        <p:spPr>
          <a:xfrm>
            <a:off x="10336320" y="398160"/>
            <a:ext cx="986040" cy="986040"/>
          </a:xfrm>
          <a:prstGeom prst="rect">
            <a:avLst/>
          </a:prstGeom>
          <a:ln>
            <a:noFill/>
          </a:ln>
        </p:spPr>
      </p:pic>
      <p:sp>
        <p:nvSpPr>
          <p:cNvPr id="81" name="CustomShape 3"/>
          <p:cNvSpPr/>
          <p:nvPr/>
        </p:nvSpPr>
        <p:spPr>
          <a:xfrm>
            <a:off x="7392600" y="1005840"/>
            <a:ext cx="2574000" cy="1166760"/>
          </a:xfrm>
          <a:prstGeom prst="wedgeRoundRectCallout">
            <a:avLst>
              <a:gd name="adj1" fmla="val 59284"/>
              <a:gd name="adj2" fmla="val -37789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Popatrz na przykłady</a:t>
            </a:r>
            <a:br/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 i dopasuj podane obok frazy.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8782560" y="2414520"/>
            <a:ext cx="7678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to be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3" name="CustomShape 5"/>
          <p:cNvSpPr/>
          <p:nvPr/>
        </p:nvSpPr>
        <p:spPr>
          <a:xfrm>
            <a:off x="7430040" y="2414520"/>
            <a:ext cx="11962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podmiot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4" name="CustomShape 6"/>
          <p:cNvSpPr/>
          <p:nvPr/>
        </p:nvSpPr>
        <p:spPr>
          <a:xfrm>
            <a:off x="9632880" y="2414520"/>
            <a:ext cx="1714320" cy="57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bezokolicznik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</p:txBody>
      </p:sp>
      <p:sp>
        <p:nvSpPr>
          <p:cNvPr id="85" name="CustomShape 7"/>
          <p:cNvSpPr/>
          <p:nvPr/>
        </p:nvSpPr>
        <p:spPr>
          <a:xfrm>
            <a:off x="10293120" y="1807200"/>
            <a:ext cx="11289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going to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6" name="CustomShape 8"/>
          <p:cNvSpPr/>
          <p:nvPr/>
        </p:nvSpPr>
        <p:spPr>
          <a:xfrm>
            <a:off x="2611080" y="1188720"/>
            <a:ext cx="29808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7" name="CustomShape 9"/>
          <p:cNvSpPr/>
          <p:nvPr/>
        </p:nvSpPr>
        <p:spPr>
          <a:xfrm>
            <a:off x="5984280" y="3030480"/>
            <a:ext cx="2980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8" name="CustomShape 10"/>
          <p:cNvSpPr/>
          <p:nvPr/>
        </p:nvSpPr>
        <p:spPr>
          <a:xfrm>
            <a:off x="2719440" y="5244480"/>
            <a:ext cx="2980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9" name="CustomShape 11"/>
          <p:cNvSpPr/>
          <p:nvPr/>
        </p:nvSpPr>
        <p:spPr>
          <a:xfrm>
            <a:off x="4480560" y="5244480"/>
            <a:ext cx="2980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graphicFrame>
        <p:nvGraphicFramePr>
          <p:cNvPr id="90" name="Table 12"/>
          <p:cNvGraphicFramePr/>
          <p:nvPr/>
        </p:nvGraphicFramePr>
        <p:xfrm>
          <a:off x="7199280" y="4431960"/>
          <a:ext cx="4673160" cy="1918800"/>
        </p:xfrm>
        <a:graphic>
          <a:graphicData uri="http://schemas.openxmlformats.org/drawingml/2006/table">
            <a:tbl>
              <a:tblPr/>
              <a:tblGrid>
                <a:gridCol w="1552680"/>
                <a:gridCol w="1661400"/>
                <a:gridCol w="1459440"/>
              </a:tblGrid>
              <a:tr h="33516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short answer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78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Yes/No,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to be </a:t>
                      </a: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(+ or -)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5160"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Yes/No,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am/’m not.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516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is/isn’t.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516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are/aren’t.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1" name="CustomShape 13"/>
          <p:cNvSpPr/>
          <p:nvPr/>
        </p:nvSpPr>
        <p:spPr>
          <a:xfrm>
            <a:off x="7199280" y="3006000"/>
            <a:ext cx="4062600" cy="1166760"/>
          </a:xfrm>
          <a:prstGeom prst="wedgeRoundRectCallout">
            <a:avLst>
              <a:gd name="adj1" fmla="val 29727"/>
              <a:gd name="adj2" fmla="val -6350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Pamietaj jak tworzymy krótkie odpowiedzi: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short answers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. Czego brakuje?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92" name="CustomShape 14"/>
          <p:cNvSpPr/>
          <p:nvPr/>
        </p:nvSpPr>
        <p:spPr>
          <a:xfrm>
            <a:off x="8989920" y="4774320"/>
            <a:ext cx="10148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subject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93" name="CustomShape 15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4" dur="indefinite" restart="never" nodeType="tmRoot">
          <p:childTnLst>
            <p:seq>
              <p:cTn id="165" dur="indefinite" nodeType="mainSeq">
                <p:childTnLst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1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nodeType="withEffect" fill="hold" presetClass="path" presetID="42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006 -3.7037E-007 L -0.52591 -0.15185 E">
                                      <p:cBhvr>
                                        <p:cTn id="19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1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nodeType="withEffect" fill="hold" presetClass="path" presetID="42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118 -0.00208 L -0.35899 0.08889 E">
                                      <p:cBhvr>
                                        <p:cTn id="19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2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nodeType="withEffect" fill="hold" presetClass="path" presetID="42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25E-006 0.00208 L -0.43451 0.34421 E">
                                      <p:cBhvr>
                                        <p:cTn id="20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clickEffect" fill="hold" presetClass="exit" presetID="3" presetSubtype="10">
                                  <p:stCondLst>
                                    <p:cond delay="0"/>
                                  </p:stCondLst>
                                  <p:childTnLst>
                                    <p:animEffect filter="blinds(horizontal)" transition="out">
                                      <p:cBhvr additive="repl">
                                        <p:cTn id="2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nodeType="withEffect" fill="hold" presetClass="path" presetID="42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95833E-006 -4.44444E-006 L -0.51145 0.43612 E">
                                      <p:cBhvr>
                                        <p:cTn id="21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be6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144000" y="33120"/>
            <a:ext cx="10685160" cy="131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2400" spc="-1" strike="noStrike">
                <a:solidFill>
                  <a:srgbClr val="1c4587"/>
                </a:solidFill>
                <a:latin typeface="Open Sans"/>
                <a:ea typeface="Open Sans"/>
              </a:rPr>
              <a:t>Przypomnienie:</a:t>
            </a:r>
            <a:r>
              <a:rPr b="0" lang="en-US" sz="2400" spc="-1" strike="noStrike">
                <a:solidFill>
                  <a:srgbClr val="1c4587"/>
                </a:solidFill>
                <a:latin typeface="Open Sans"/>
                <a:ea typeface="Open Sans"/>
              </a:rPr>
              <a:t>Jak tworzymy present continuous I future simple?</a:t>
            </a:r>
            <a:endParaRPr b="0" lang="en-US" sz="2400" spc="-1" strike="noStrike">
              <a:latin typeface="Arial"/>
            </a:endParaRPr>
          </a:p>
        </p:txBody>
      </p:sp>
      <p:graphicFrame>
        <p:nvGraphicFramePr>
          <p:cNvPr id="95" name="Table 2"/>
          <p:cNvGraphicFramePr/>
          <p:nvPr/>
        </p:nvGraphicFramePr>
        <p:xfrm>
          <a:off x="275400" y="822960"/>
          <a:ext cx="4568760" cy="5903640"/>
        </p:xfrm>
        <a:graphic>
          <a:graphicData uri="http://schemas.openxmlformats.org/drawingml/2006/table">
            <a:tbl>
              <a:tblPr/>
              <a:tblGrid>
                <a:gridCol w="1668240"/>
                <a:gridCol w="1784880"/>
                <a:gridCol w="1116000"/>
              </a:tblGrid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positive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to be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czasownik -</a:t>
                      </a: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ing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am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working (next week).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are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negative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czasownik -</a:t>
                      </a: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ing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am not (’m not)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working (next week).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is not (isn’t)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aren’t (aren’t)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question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448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Słówko pytające+ to be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am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working (next week)?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she/he/it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(Where) are 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pic>
        <p:nvPicPr>
          <p:cNvPr id="96" name="Picture 23" descr=""/>
          <p:cNvPicPr/>
          <p:nvPr/>
        </p:nvPicPr>
        <p:blipFill>
          <a:blip r:embed="rId1"/>
          <a:stretch/>
        </p:blipFill>
        <p:spPr>
          <a:xfrm>
            <a:off x="5486760" y="827280"/>
            <a:ext cx="854640" cy="854640"/>
          </a:xfrm>
          <a:prstGeom prst="rect">
            <a:avLst/>
          </a:prstGeom>
          <a:ln>
            <a:noFill/>
          </a:ln>
        </p:spPr>
      </p:pic>
      <p:sp>
        <p:nvSpPr>
          <p:cNvPr id="97" name="CustomShape 3"/>
          <p:cNvSpPr/>
          <p:nvPr/>
        </p:nvSpPr>
        <p:spPr>
          <a:xfrm>
            <a:off x="407520" y="416160"/>
            <a:ext cx="3798360" cy="40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present continuous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600" spc="-1" strike="noStrike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7082640" y="1072440"/>
            <a:ext cx="3798360" cy="40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i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will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600" spc="-1" strike="noStrike">
              <a:latin typeface="Arial"/>
            </a:endParaRPr>
          </a:p>
        </p:txBody>
      </p:sp>
      <p:graphicFrame>
        <p:nvGraphicFramePr>
          <p:cNvPr id="99" name="Table 5"/>
          <p:cNvGraphicFramePr/>
          <p:nvPr/>
        </p:nvGraphicFramePr>
        <p:xfrm>
          <a:off x="7094520" y="1951560"/>
          <a:ext cx="4878360" cy="5051160"/>
        </p:xfrm>
        <a:graphic>
          <a:graphicData uri="http://schemas.openxmlformats.org/drawingml/2006/table">
            <a:tbl>
              <a:tblPr/>
              <a:tblGrid>
                <a:gridCol w="1620720"/>
                <a:gridCol w="1734120"/>
                <a:gridCol w="1523880"/>
              </a:tblGrid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positive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3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bezokolicznik</a:t>
                      </a:r>
                      <a:endParaRPr b="0" lang="en-US" sz="13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795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I/You/He/She/It/We/They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will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negative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will not (won’t)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3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bezokolicznik</a:t>
                      </a:r>
                      <a:endParaRPr b="0" lang="en-US" sz="13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795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I/You/He/She/It/We/They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will not/won’t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question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795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3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Słówko pytające + will</a:t>
                      </a:r>
                      <a:endParaRPr b="0" lang="en-US" sz="13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subject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will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I/you/he/she/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it/we/they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go?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0" name="CustomShape 6"/>
          <p:cNvSpPr/>
          <p:nvPr/>
        </p:nvSpPr>
        <p:spPr>
          <a:xfrm>
            <a:off x="5054040" y="1800000"/>
            <a:ext cx="1737720" cy="1097280"/>
          </a:xfrm>
          <a:prstGeom prst="wedgeRoundRectCallout">
            <a:avLst>
              <a:gd name="adj1" fmla="val 18774"/>
              <a:gd name="adj2" fmla="val -65563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Uzupełnij podanymi frazami.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1" name="CustomShape 7"/>
          <p:cNvSpPr/>
          <p:nvPr/>
        </p:nvSpPr>
        <p:spPr>
          <a:xfrm>
            <a:off x="4995000" y="2898000"/>
            <a:ext cx="12189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not to be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6099840" y="2898000"/>
            <a:ext cx="5774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will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3" name="CustomShape 9"/>
          <p:cNvSpPr/>
          <p:nvPr/>
        </p:nvSpPr>
        <p:spPr>
          <a:xfrm>
            <a:off x="4959360" y="3341520"/>
            <a:ext cx="171432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bezokolicznik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4" name="CustomShape 10"/>
          <p:cNvSpPr/>
          <p:nvPr/>
        </p:nvSpPr>
        <p:spPr>
          <a:xfrm>
            <a:off x="4666680" y="3729600"/>
            <a:ext cx="186372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czasownik -</a:t>
            </a: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5" name="CustomShape 11"/>
          <p:cNvSpPr/>
          <p:nvPr/>
        </p:nvSpPr>
        <p:spPr>
          <a:xfrm>
            <a:off x="4878720" y="4222800"/>
            <a:ext cx="11962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podmiot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6" name="CustomShape 12"/>
          <p:cNvSpPr/>
          <p:nvPr/>
        </p:nvSpPr>
        <p:spPr>
          <a:xfrm>
            <a:off x="2580120" y="3067200"/>
            <a:ext cx="2980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7" name="CustomShape 13"/>
          <p:cNvSpPr/>
          <p:nvPr/>
        </p:nvSpPr>
        <p:spPr>
          <a:xfrm>
            <a:off x="2580120" y="5427360"/>
            <a:ext cx="29808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8" name="CustomShape 14"/>
          <p:cNvSpPr/>
          <p:nvPr/>
        </p:nvSpPr>
        <p:spPr>
          <a:xfrm>
            <a:off x="4112640" y="5427360"/>
            <a:ext cx="29808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9" name="CustomShape 15"/>
          <p:cNvSpPr/>
          <p:nvPr/>
        </p:nvSpPr>
        <p:spPr>
          <a:xfrm>
            <a:off x="9291240" y="2391120"/>
            <a:ext cx="2980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0" name="CustomShape 16"/>
          <p:cNvSpPr/>
          <p:nvPr/>
        </p:nvSpPr>
        <p:spPr>
          <a:xfrm>
            <a:off x="11041560" y="5760720"/>
            <a:ext cx="29700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1" name="CustomShape 17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4" dur="indefinite" restart="never" nodeType="tmRoot">
          <p:childTnLst>
            <p:seq>
              <p:cTn id="225" dur="indefinite" nodeType="mainSeq">
                <p:childTnLst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28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75E-006 -0.00416 L -0.23138 0.02639 E">
                                      <p:cBhvr>
                                        <p:cTn id="28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2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95833E-006 2.22222E-006 L -0.22747 0.09166 E">
                                      <p:cBhvr>
                                        <p:cTn id="291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29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75E-006 1.48148E-006 L -0.10716 0.16342 E">
                                      <p:cBhvr>
                                        <p:cTn id="29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30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117 0.01459 L 0.25234 -0.07523 E">
                                      <p:cBhvr>
                                        <p:cTn id="30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30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125E-006 4.44444E-006 L 0.43308 0.24375 E">
                                      <p:cBhvr>
                                        <p:cTn id="31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15160" y="4795920"/>
            <a:ext cx="10057680" cy="47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2"/>
          <p:cNvSpPr/>
          <p:nvPr/>
        </p:nvSpPr>
        <p:spPr>
          <a:xfrm>
            <a:off x="515160" y="1277280"/>
            <a:ext cx="11429280" cy="474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I think I………………………..(watch) TV this evening. I’m too tired to play football.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My brother……………………….(start) guitar lessons next week at the local community centre. I think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    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he……………….(enjoy) it.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3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Next year, I…………………………….(do) more exercise. I need to find a really good gym first.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3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My parents…………………………(not travel) to my cousin’s wedding because it’s too far.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3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Charlie…………………………(not arrive) on time because he…………………..(not finish) work until 7.30pm.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6.   A. What…………………………………..(do) this weekend? B. I……………………………..(tidy)  my room – very boring!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450720" y="229320"/>
            <a:ext cx="6748560" cy="79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Poćwiczmy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5" name="CustomShape 4"/>
          <p:cNvSpPr/>
          <p:nvPr/>
        </p:nvSpPr>
        <p:spPr>
          <a:xfrm>
            <a:off x="464400" y="905760"/>
            <a:ext cx="11479680" cy="41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Uzupełnij zdania odpowiednim czasem.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100"/>
              </a:spcAft>
            </a:pPr>
            <a:endParaRPr b="0" lang="en-US" sz="2000" spc="-1" strike="noStrike">
              <a:latin typeface="Arial"/>
            </a:endParaRPr>
          </a:p>
        </p:txBody>
      </p:sp>
      <p:sp>
        <p:nvSpPr>
          <p:cNvPr id="116" name="CustomShape 5"/>
          <p:cNvSpPr/>
          <p:nvPr/>
        </p:nvSpPr>
        <p:spPr>
          <a:xfrm>
            <a:off x="1871640" y="1355760"/>
            <a:ext cx="13618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ll/will watch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7" name="CustomShape 6"/>
          <p:cNvSpPr/>
          <p:nvPr/>
        </p:nvSpPr>
        <p:spPr>
          <a:xfrm>
            <a:off x="2189160" y="2114640"/>
            <a:ext cx="137412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s/is starting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8" name="CustomShape 7"/>
          <p:cNvSpPr/>
          <p:nvPr/>
        </p:nvSpPr>
        <p:spPr>
          <a:xfrm>
            <a:off x="1132920" y="2669760"/>
            <a:ext cx="131760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ll/will enjoy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9" name="CustomShape 8"/>
          <p:cNvSpPr/>
          <p:nvPr/>
        </p:nvSpPr>
        <p:spPr>
          <a:xfrm>
            <a:off x="2043720" y="3380040"/>
            <a:ext cx="19227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m/am going to do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0" name="CustomShape 9"/>
          <p:cNvSpPr/>
          <p:nvPr/>
        </p:nvSpPr>
        <p:spPr>
          <a:xfrm>
            <a:off x="2038320" y="4086720"/>
            <a:ext cx="16894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aren’t travelling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1" name="CustomShape 10"/>
          <p:cNvSpPr/>
          <p:nvPr/>
        </p:nvSpPr>
        <p:spPr>
          <a:xfrm>
            <a:off x="2020680" y="3814920"/>
            <a:ext cx="22395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aren’t going to travel/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2" name="CustomShape 11"/>
          <p:cNvSpPr/>
          <p:nvPr/>
        </p:nvSpPr>
        <p:spPr>
          <a:xfrm>
            <a:off x="1570320" y="4831560"/>
            <a:ext cx="20703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will not/won’t arrive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3" name="CustomShape 12"/>
          <p:cNvSpPr/>
          <p:nvPr/>
        </p:nvSpPr>
        <p:spPr>
          <a:xfrm>
            <a:off x="6451560" y="4834440"/>
            <a:ext cx="149580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isn’t finishing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4" name="CustomShape 13"/>
          <p:cNvSpPr/>
          <p:nvPr/>
        </p:nvSpPr>
        <p:spPr>
          <a:xfrm>
            <a:off x="1729080" y="5541840"/>
            <a:ext cx="15080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are you doing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5" name="CustomShape 14"/>
          <p:cNvSpPr/>
          <p:nvPr/>
        </p:nvSpPr>
        <p:spPr>
          <a:xfrm>
            <a:off x="1733400" y="5248800"/>
            <a:ext cx="21146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are you going to do/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6" name="CustomShape 15"/>
          <p:cNvSpPr/>
          <p:nvPr/>
        </p:nvSpPr>
        <p:spPr>
          <a:xfrm>
            <a:off x="6560280" y="5548320"/>
            <a:ext cx="20354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m/am going to tidy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7" name="CustomShape 16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3" dur="indefinite" restart="never" nodeType="tmRoot">
          <p:childTnLst>
            <p:seq>
              <p:cTn id="314" dur="indefinite" nodeType="mainSeq">
                <p:childTnLst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4125</TotalTime>
  <Application>LibreOffice/6.4.2.2$Linux_X86_64 LibreOffice_project/40$Build-2</Application>
  <Words>1558</Words>
  <Paragraphs>347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Louise Manicolo</dc:creator>
  <dc:description/>
  <dc:language>en-US</dc:language>
  <cp:lastModifiedBy/>
  <dcterms:modified xsi:type="dcterms:W3CDTF">2020-04-03T01:24:31Z</dcterms:modified>
  <cp:revision>115</cp:revision>
  <dc:subject/>
  <dc:title>Emphatic structures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9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