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</p:sldMasterIdLst>
  <p:notesMasterIdLst>
    <p:notesMasterId r:id="rId11"/>
  </p:notesMasterIdLst>
  <p:sldIdLst>
    <p:sldId id="273" r:id="rId3"/>
    <p:sldId id="257" r:id="rId4"/>
    <p:sldId id="258" r:id="rId5"/>
    <p:sldId id="279" r:id="rId6"/>
    <p:sldId id="280" r:id="rId7"/>
    <p:sldId id="281" r:id="rId8"/>
    <p:sldId id="283" r:id="rId9"/>
    <p:sldId id="272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703F4110-5866-403A-A16E-99D343ED27EF}">
          <p14:sldIdLst>
            <p14:sldId id="273"/>
            <p14:sldId id="257"/>
            <p14:sldId id="258"/>
            <p14:sldId id="279"/>
            <p14:sldId id="280"/>
            <p14:sldId id="281"/>
            <p14:sldId id="283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E3"/>
    <a:srgbClr val="1B4686"/>
    <a:srgbClr val="ED6F9C"/>
    <a:srgbClr val="A27DB6"/>
    <a:srgbClr val="5F95CF"/>
    <a:srgbClr val="FCC13F"/>
    <a:srgbClr val="F49C4E"/>
    <a:srgbClr val="37B398"/>
    <a:srgbClr val="EA4E34"/>
    <a:srgbClr val="C9D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A2CA1F-3267-4498-8071-7EE1E42671EB}">
  <a:tblStyle styleId="{C3A2CA1F-3267-4498-8071-7EE1E42671EB}" styleName="Table_0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7E8E7"/>
          </a:solidFill>
        </a:fill>
      </a:tcStyle>
    </a:wholeTbl>
    <a:band1H>
      <a:tcStyle>
        <a:tcBdr/>
        <a:fill>
          <a:solidFill>
            <a:srgbClr val="EFCECA"/>
          </a:solidFill>
        </a:fill>
      </a:tcStyle>
    </a:band1H>
    <a:band1V>
      <a:tcStyle>
        <a:tcBdr/>
        <a:fill>
          <a:solidFill>
            <a:srgbClr val="EFCECA"/>
          </a:solidFill>
        </a:fill>
      </a:tcStyle>
    </a:band1V>
    <a:la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77" autoAdjust="0"/>
    <p:restoredTop sz="94760"/>
  </p:normalViewPr>
  <p:slideViewPr>
    <p:cSldViewPr snapToGrid="0">
      <p:cViewPr varScale="1">
        <p:scale>
          <a:sx n="109" d="100"/>
          <a:sy n="109" d="100"/>
        </p:scale>
        <p:origin x="103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91173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:notes"/>
          <p:cNvSpPr txBox="1">
            <a:spLocks noGrp="1"/>
          </p:cNvSpPr>
          <p:nvPr>
            <p:ph type="body" idx="1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1975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403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4187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1990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9921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9419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6961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769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‹nr›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‹nr›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" charset="0"/>
                <a:ea typeface="Open Sans" charset="0"/>
                <a:cs typeface="Open Sans" charset="0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r>
              <a:rPr lang="en-US" dirty="0"/>
              <a:t>Pearson  (c) 2018      Gold Experience 2nd Edition C1 / B2+ / B2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1">
  <p:cSld name="Title Slide Option1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958"/>
            <a:ext cx="1147212" cy="8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30353" y="1680064"/>
            <a:ext cx="4910667" cy="224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30353" y="4057650"/>
            <a:ext cx="4529667" cy="14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630353" y="6265863"/>
            <a:ext cx="52832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3"/>
          </p:nvPr>
        </p:nvSpPr>
        <p:spPr>
          <a:xfrm>
            <a:off x="6108699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‹nr›</a:t>
            </a:fld>
            <a:endParaRPr/>
          </a:p>
        </p:txBody>
      </p:sp>
      <p:cxnSp>
        <p:nvCxnSpPr>
          <p:cNvPr id="20" name="Google Shape;20;p2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3546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2">
  <p:cSld name="Title Slide Option2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630353" y="1681201"/>
            <a:ext cx="4978400" cy="206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626150" y="6265863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>
            <a:spLocks noGrp="1"/>
          </p:cNvSpPr>
          <p:nvPr>
            <p:ph type="pic" idx="3"/>
          </p:nvPr>
        </p:nvSpPr>
        <p:spPr>
          <a:xfrm>
            <a:off x="6108699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107"/>
            <a:ext cx="1148400" cy="8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‹nr›</a:t>
            </a:fld>
            <a:endParaRPr/>
          </a:p>
        </p:txBody>
      </p:sp>
      <p:cxnSp>
        <p:nvCxnSpPr>
          <p:cNvPr id="29" name="Google Shape;29;p3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8470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3">
  <p:cSld name="Title Slide Option3">
    <p:bg>
      <p:bgPr>
        <a:solidFill>
          <a:srgbClr val="595959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958"/>
            <a:ext cx="1147212" cy="8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ctrTitle"/>
          </p:nvPr>
        </p:nvSpPr>
        <p:spPr>
          <a:xfrm>
            <a:off x="630353" y="1681200"/>
            <a:ext cx="4978400" cy="197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2"/>
          </p:nvPr>
        </p:nvSpPr>
        <p:spPr>
          <a:xfrm>
            <a:off x="626150" y="6265863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>
            <a:spLocks noGrp="1"/>
          </p:cNvSpPr>
          <p:nvPr>
            <p:ph type="pic" idx="3"/>
          </p:nvPr>
        </p:nvSpPr>
        <p:spPr>
          <a:xfrm>
            <a:off x="6108701" y="0"/>
            <a:ext cx="6083299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‹nr›</a:t>
            </a:fld>
            <a:endParaRPr/>
          </a:p>
        </p:txBody>
      </p:sp>
      <p:cxnSp>
        <p:nvCxnSpPr>
          <p:cNvPr id="38" name="Google Shape;38;p4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7440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5981100" y="1332225"/>
            <a:ext cx="5587014" cy="39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2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5977055" y="2000250"/>
            <a:ext cx="5591058" cy="311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>
            <a:spLocks noGrp="1"/>
          </p:cNvSpPr>
          <p:nvPr>
            <p:ph type="pic" idx="2"/>
          </p:nvPr>
        </p:nvSpPr>
        <p:spPr>
          <a:xfrm>
            <a:off x="1" y="0"/>
            <a:ext cx="5168899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‹nr›</a:t>
            </a:fld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0454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duction">
  <p:cSld name="Introduction">
    <p:bg>
      <p:bgPr>
        <a:solidFill>
          <a:schemeClr val="lt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30793" y="418050"/>
            <a:ext cx="4783668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25090" y="2085975"/>
            <a:ext cx="4711701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8" y="6375599"/>
            <a:ext cx="927787" cy="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‹nr›</a:t>
            </a:fld>
            <a:endParaRPr/>
          </a:p>
        </p:txBody>
      </p:sp>
      <p:cxnSp>
        <p:nvCxnSpPr>
          <p:cNvPr id="52" name="Google Shape;52;p6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5361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1">
  <p:cSld name="Divider Option 1">
    <p:bg>
      <p:bgPr>
        <a:blipFill rotWithShape="1">
          <a:blip r:embed="rId2">
            <a:alphaModFix/>
          </a:blip>
          <a:stretch>
            <a:fillRect l="-16997" r="-16998"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2030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2">
  <p:cSld name="Divider Option 2">
    <p:bg>
      <p:bgPr>
        <a:blipFill rotWithShape="1">
          <a:blip r:embed="rId2">
            <a:alphaModFix/>
          </a:blip>
          <a:stretch>
            <a:fillRect l="-30997" r="-30995"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7116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3">
  <p:cSld name="Divider Option 3">
    <p:bg>
      <p:bgPr>
        <a:blipFill rotWithShape="1">
          <a:blip r:embed="rId2">
            <a:alphaModFix/>
          </a:blip>
          <a:stretch>
            <a:fillRect l="-37997" r="-37997"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3491400" y="784495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288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‹nr›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4">
  <p:cSld name="Divider Option 4">
    <p:bg>
      <p:bgPr>
        <a:blipFill rotWithShape="1">
          <a:blip r:embed="rId2">
            <a:alphaModFix/>
          </a:blip>
          <a:stretch>
            <a:fillRect l="-27998" r="-27998"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5521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5">
  <p:cSld name="Divider Option 5">
    <p:bg>
      <p:bgPr>
        <a:blipFill rotWithShape="1">
          <a:blip r:embed="rId2">
            <a:alphaModFix/>
          </a:blip>
          <a:stretch>
            <a:fillRect l="-11999" r="-11997"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1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4893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6">
  <p:cSld name="Divider Option 6">
    <p:bg>
      <p:bgPr>
        <a:blipFill rotWithShape="1">
          <a:blip r:embed="rId2">
            <a:alphaModFix/>
          </a:blip>
          <a:stretch>
            <a:fillRect l="-10999" r="-10999"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9498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 Option1">
  <p:cSld name="Statement and Image  Option1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630793" y="418050"/>
            <a:ext cx="490821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4908217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8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‹nr›</a:t>
            </a:fld>
            <a:endParaRPr/>
          </a:p>
        </p:txBody>
      </p:sp>
      <p:cxnSp>
        <p:nvCxnSpPr>
          <p:cNvPr id="78" name="Google Shape;78;p13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0866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2">
  <p:cSld name="Statement and Image Option2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630792" y="418050"/>
            <a:ext cx="5960200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6015565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>
            <a:spLocks noGrp="1"/>
          </p:cNvSpPr>
          <p:nvPr>
            <p:ph type="pic" idx="2"/>
          </p:nvPr>
        </p:nvSpPr>
        <p:spPr>
          <a:xfrm>
            <a:off x="7835901" y="0"/>
            <a:ext cx="43561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‹nr›</a:t>
            </a:fld>
            <a:endParaRPr/>
          </a:p>
        </p:txBody>
      </p:sp>
      <p:cxnSp>
        <p:nvCxnSpPr>
          <p:cNvPr id="86" name="Google Shape;86;p14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6056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3">
  <p:cSld name="Statement and Image Option3">
    <p:bg>
      <p:bgPr>
        <a:solidFill>
          <a:srgbClr val="FFFFF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630792" y="418050"/>
            <a:ext cx="490821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4908217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3"/>
          </p:nvPr>
        </p:nvSpPr>
        <p:spPr>
          <a:xfrm>
            <a:off x="634692" y="5838825"/>
            <a:ext cx="490431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‹nr›</a:t>
            </a:fld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118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4">
  <p:cSld name="Statement and Image Option4"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630791" y="418050"/>
            <a:ext cx="6023700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630791" y="1695450"/>
            <a:ext cx="602370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>
            <a:spLocks noGrp="1"/>
          </p:cNvSpPr>
          <p:nvPr>
            <p:ph type="pic" idx="2"/>
          </p:nvPr>
        </p:nvSpPr>
        <p:spPr>
          <a:xfrm>
            <a:off x="7823200" y="0"/>
            <a:ext cx="43688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3"/>
          </p:nvPr>
        </p:nvSpPr>
        <p:spPr>
          <a:xfrm>
            <a:off x="634692" y="5838825"/>
            <a:ext cx="4775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‹nr›</a:t>
            </a:fld>
            <a:endParaRPr/>
          </a:p>
        </p:txBody>
      </p:sp>
      <p:cxnSp>
        <p:nvCxnSpPr>
          <p:cNvPr id="104" name="Google Shape;104;p16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1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3687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5">
  <p:cSld name="Statement and Image Option5"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4931832" y="418050"/>
            <a:ext cx="662059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4931834" y="1695450"/>
            <a:ext cx="663628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>
            <a:spLocks noGrp="1"/>
          </p:cNvSpPr>
          <p:nvPr>
            <p:ph type="pic" idx="2"/>
          </p:nvPr>
        </p:nvSpPr>
        <p:spPr>
          <a:xfrm>
            <a:off x="0" y="0"/>
            <a:ext cx="43688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‹nr›</a:t>
            </a:fld>
            <a:endParaRPr/>
          </a:p>
        </p:txBody>
      </p:sp>
      <p:cxnSp>
        <p:nvCxnSpPr>
          <p:cNvPr id="111" name="Google Shape;111;p17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7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8609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6">
  <p:cSld name="Statement and Image Option6"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23888" y="418051"/>
            <a:ext cx="10942105" cy="84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623888" y="1433513"/>
            <a:ext cx="6833129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>
            <a:spLocks noGrp="1"/>
          </p:cNvSpPr>
          <p:nvPr>
            <p:ph type="pic" idx="2"/>
          </p:nvPr>
        </p:nvSpPr>
        <p:spPr>
          <a:xfrm>
            <a:off x="8136130" y="1433513"/>
            <a:ext cx="3416300" cy="452437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7" name="Google Shape;117;p18"/>
          <p:cNvCxnSpPr/>
          <p:nvPr/>
        </p:nvCxnSpPr>
        <p:spPr>
          <a:xfrm>
            <a:off x="621993" y="6124575"/>
            <a:ext cx="109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18"/>
          <p:cNvSpPr txBox="1">
            <a:spLocks noGrp="1"/>
          </p:cNvSpPr>
          <p:nvPr>
            <p:ph type="body" idx="3"/>
          </p:nvPr>
        </p:nvSpPr>
        <p:spPr>
          <a:xfrm>
            <a:off x="7023100" y="6172202"/>
            <a:ext cx="4529329" cy="20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1993" y="6374687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‹nr›</a:t>
            </a:fld>
            <a:endParaRPr/>
          </a:p>
        </p:txBody>
      </p:sp>
      <p:cxnSp>
        <p:nvCxnSpPr>
          <p:cNvPr id="121" name="Google Shape;121;p18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8468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1">
  <p:cSld name="Statement Option 1">
    <p:bg>
      <p:bgPr>
        <a:solidFill>
          <a:schemeClr val="lt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453100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ctrTitle"/>
          </p:nvPr>
        </p:nvSpPr>
        <p:spPr>
          <a:xfrm>
            <a:off x="2688608" y="2759846"/>
            <a:ext cx="7110485" cy="133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888" y="6375599"/>
            <a:ext cx="927787" cy="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‹nr›</a:t>
            </a:fld>
            <a:endParaRPr/>
          </a:p>
        </p:txBody>
      </p:sp>
      <p:cxnSp>
        <p:nvCxnSpPr>
          <p:cNvPr id="128" name="Google Shape;128;p19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946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‹nr›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4">
  <p:cSld name="Statement Option 4">
    <p:bg>
      <p:bgPr>
        <a:solidFill>
          <a:schemeClr val="accen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390192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ctrTitle"/>
          </p:nvPr>
        </p:nvSpPr>
        <p:spPr>
          <a:xfrm>
            <a:off x="2579426" y="2389032"/>
            <a:ext cx="7206019" cy="164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2715904" y="4179106"/>
            <a:ext cx="6933064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‹nr›</a:t>
            </a:fld>
            <a:endParaRPr/>
          </a:p>
        </p:txBody>
      </p:sp>
      <p:cxnSp>
        <p:nvCxnSpPr>
          <p:cNvPr id="136" name="Google Shape;136;p20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" name="Google Shape;137;p20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72710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Page">
  <p:cSld name="Product Page">
    <p:bg>
      <p:bgPr>
        <a:solidFill>
          <a:srgbClr val="FFFF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623888" y="417601"/>
            <a:ext cx="8037512" cy="52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21"/>
          <p:cNvSpPr/>
          <p:nvPr/>
        </p:nvSpPr>
        <p:spPr>
          <a:xfrm>
            <a:off x="623888" y="1752601"/>
            <a:ext cx="6577012" cy="44672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1014761" y="1943100"/>
            <a:ext cx="5716240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7432907" y="3324225"/>
            <a:ext cx="4128828" cy="28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>
            <a:spLocks noGrp="1"/>
          </p:cNvSpPr>
          <p:nvPr>
            <p:ph type="pic" idx="2"/>
          </p:nvPr>
        </p:nvSpPr>
        <p:spPr>
          <a:xfrm>
            <a:off x="7432906" y="1752601"/>
            <a:ext cx="4128000" cy="1571624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3"/>
          </p:nvPr>
        </p:nvSpPr>
        <p:spPr>
          <a:xfrm>
            <a:off x="7618626" y="3457575"/>
            <a:ext cx="3675080" cy="239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9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4"/>
          </p:nvPr>
        </p:nvSpPr>
        <p:spPr>
          <a:xfrm>
            <a:off x="627835" y="1076325"/>
            <a:ext cx="803356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>
            <a:spLocks noGrp="1"/>
          </p:cNvSpPr>
          <p:nvPr>
            <p:ph type="pic" idx="5"/>
          </p:nvPr>
        </p:nvSpPr>
        <p:spPr>
          <a:xfrm>
            <a:off x="9080809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‹nr›</a:t>
            </a:fld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2287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1">
  <p:cSld name="Case study Option1"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/>
          <p:nvPr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635039" y="417601"/>
            <a:ext cx="8189912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4710569" y="1437716"/>
            <a:ext cx="664508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2"/>
          </p:nvPr>
        </p:nvSpPr>
        <p:spPr>
          <a:xfrm>
            <a:off x="4738208" y="2019300"/>
            <a:ext cx="649044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2"/>
          <p:cNvSpPr>
            <a:spLocks noGrp="1"/>
          </p:cNvSpPr>
          <p:nvPr>
            <p:ph type="pic" idx="3"/>
          </p:nvPr>
        </p:nvSpPr>
        <p:spPr>
          <a:xfrm>
            <a:off x="634693" y="1409700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2"/>
          <p:cNvSpPr>
            <a:spLocks noGrp="1"/>
          </p:cNvSpPr>
          <p:nvPr>
            <p:ph type="pic" idx="4"/>
          </p:nvPr>
        </p:nvSpPr>
        <p:spPr>
          <a:xfrm>
            <a:off x="634693" y="3762375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2"/>
          <p:cNvSpPr>
            <a:spLocks noGrp="1"/>
          </p:cNvSpPr>
          <p:nvPr>
            <p:ph type="pic" idx="5"/>
          </p:nvPr>
        </p:nvSpPr>
        <p:spPr>
          <a:xfrm>
            <a:off x="9091960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‹nr›</a:t>
            </a:fld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0965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2">
  <p:cSld name="Case study Option2">
    <p:bg>
      <p:bgPr>
        <a:solidFill>
          <a:srgbClr val="FFFFF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/>
          <p:nvPr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630793" y="417601"/>
            <a:ext cx="8106500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4710569" y="1447241"/>
            <a:ext cx="664508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2"/>
          </p:nvPr>
        </p:nvSpPr>
        <p:spPr>
          <a:xfrm>
            <a:off x="4738208" y="2019300"/>
            <a:ext cx="649044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3"/>
          <p:cNvSpPr>
            <a:spLocks noGrp="1"/>
          </p:cNvSpPr>
          <p:nvPr>
            <p:ph type="pic" idx="3"/>
          </p:nvPr>
        </p:nvSpPr>
        <p:spPr>
          <a:xfrm>
            <a:off x="634693" y="1409700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23"/>
          <p:cNvSpPr>
            <a:spLocks noGrp="1"/>
          </p:cNvSpPr>
          <p:nvPr>
            <p:ph type="pic" idx="4"/>
          </p:nvPr>
        </p:nvSpPr>
        <p:spPr>
          <a:xfrm>
            <a:off x="634693" y="3762375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23"/>
          <p:cNvSpPr>
            <a:spLocks noGrp="1"/>
          </p:cNvSpPr>
          <p:nvPr>
            <p:ph type="pic" idx="5"/>
          </p:nvPr>
        </p:nvSpPr>
        <p:spPr>
          <a:xfrm>
            <a:off x="9080809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‹nr›</a:t>
            </a:fld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7553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FFFFF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0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623889" y="1704976"/>
            <a:ext cx="8888102" cy="317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‹nr›</a:t>
            </a:fld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8441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">
  <p:cSld name="Numbered">
    <p:bg>
      <p:bgPr>
        <a:solidFill>
          <a:srgbClr val="FFFFFF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1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623887" y="1809750"/>
            <a:ext cx="8910405" cy="378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22222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AutoNum type="arabicPeriod"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‹nr›</a:t>
            </a:fld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33288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graphic x3">
  <p:cSld name="Infographic x3">
    <p:bg>
      <p:bgPr>
        <a:solidFill>
          <a:srgbClr val="FFFF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0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3" name="Google Shape;183;p26"/>
          <p:cNvSpPr>
            <a:spLocks noGrp="1"/>
          </p:cNvSpPr>
          <p:nvPr>
            <p:ph type="pic" idx="2"/>
          </p:nvPr>
        </p:nvSpPr>
        <p:spPr>
          <a:xfrm>
            <a:off x="1115485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1107018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3"/>
          </p:nvPr>
        </p:nvSpPr>
        <p:spPr>
          <a:xfrm>
            <a:off x="1115485" y="3924926"/>
            <a:ext cx="2645833" cy="4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4"/>
          </p:nvPr>
        </p:nvSpPr>
        <p:spPr>
          <a:xfrm>
            <a:off x="4718399" y="3924926"/>
            <a:ext cx="2645833" cy="4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5"/>
          </p:nvPr>
        </p:nvSpPr>
        <p:spPr>
          <a:xfrm>
            <a:off x="8366804" y="3924927"/>
            <a:ext cx="2645833" cy="40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34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body" idx="6"/>
          </p:nvPr>
        </p:nvSpPr>
        <p:spPr>
          <a:xfrm>
            <a:off x="4721563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7"/>
          </p:nvPr>
        </p:nvSpPr>
        <p:spPr>
          <a:xfrm>
            <a:off x="8376065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15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8"/>
          </p:nvPr>
        </p:nvSpPr>
        <p:spPr>
          <a:xfrm>
            <a:off x="7023100" y="6172201"/>
            <a:ext cx="452932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26"/>
          <p:cNvSpPr>
            <a:spLocks noGrp="1"/>
          </p:cNvSpPr>
          <p:nvPr>
            <p:ph type="pic" idx="9"/>
          </p:nvPr>
        </p:nvSpPr>
        <p:spPr>
          <a:xfrm>
            <a:off x="4716814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26"/>
          <p:cNvSpPr>
            <a:spLocks noGrp="1"/>
          </p:cNvSpPr>
          <p:nvPr>
            <p:ph type="pic" idx="13"/>
          </p:nvPr>
        </p:nvSpPr>
        <p:spPr>
          <a:xfrm>
            <a:off x="8374414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93" name="Google Shape;193;p26"/>
          <p:cNvCxnSpPr/>
          <p:nvPr/>
        </p:nvCxnSpPr>
        <p:spPr>
          <a:xfrm>
            <a:off x="621993" y="6124575"/>
            <a:ext cx="109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‹nr›</a:t>
            </a:fld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05645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rgbClr val="FFFFFF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‹nr›</a:t>
            </a:fld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31237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x3">
  <p:cSld name="Sample Boxed Text x3">
    <p:bg>
      <p:bgPr>
        <a:solidFill>
          <a:srgbClr val="FFFFFF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>
            <a:off x="629604" y="2669156"/>
            <a:ext cx="3470400" cy="468000"/>
          </a:xfrm>
          <a:prstGeom prst="rect">
            <a:avLst/>
          </a:prstGeom>
          <a:solidFill>
            <a:srgbClr val="0387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8"/>
          <p:cNvSpPr/>
          <p:nvPr/>
        </p:nvSpPr>
        <p:spPr>
          <a:xfrm>
            <a:off x="629604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629605" y="417601"/>
            <a:ext cx="10938728" cy="9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>
            <a:off x="876950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2"/>
          </p:nvPr>
        </p:nvSpPr>
        <p:spPr>
          <a:xfrm>
            <a:off x="894018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28"/>
          <p:cNvSpPr/>
          <p:nvPr/>
        </p:nvSpPr>
        <p:spPr>
          <a:xfrm>
            <a:off x="4387649" y="2669156"/>
            <a:ext cx="3470400" cy="46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4387649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8"/>
          <p:cNvSpPr txBox="1">
            <a:spLocks noGrp="1"/>
          </p:cNvSpPr>
          <p:nvPr>
            <p:ph type="body" idx="3"/>
          </p:nvPr>
        </p:nvSpPr>
        <p:spPr>
          <a:xfrm>
            <a:off x="4634995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body" idx="4"/>
          </p:nvPr>
        </p:nvSpPr>
        <p:spPr>
          <a:xfrm>
            <a:off x="4652063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28"/>
          <p:cNvSpPr/>
          <p:nvPr/>
        </p:nvSpPr>
        <p:spPr>
          <a:xfrm>
            <a:off x="8097933" y="2669156"/>
            <a:ext cx="3470400" cy="4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8097933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8"/>
          <p:cNvSpPr txBox="1">
            <a:spLocks noGrp="1"/>
          </p:cNvSpPr>
          <p:nvPr>
            <p:ph type="body" idx="5"/>
          </p:nvPr>
        </p:nvSpPr>
        <p:spPr>
          <a:xfrm>
            <a:off x="8345279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body" idx="6"/>
          </p:nvPr>
        </p:nvSpPr>
        <p:spPr>
          <a:xfrm>
            <a:off x="8362347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7"/>
          </p:nvPr>
        </p:nvSpPr>
        <p:spPr>
          <a:xfrm>
            <a:off x="635039" y="1685925"/>
            <a:ext cx="1093307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28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‹nr›</a:t>
            </a:fld>
            <a:endParaRPr/>
          </a:p>
        </p:txBody>
      </p:sp>
      <p:sp>
        <p:nvSpPr>
          <p:cNvPr id="216" name="Google Shape;216;p28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48417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with Image x3">
  <p:cSld name="Sample Boxed Text with Image x3">
    <p:bg>
      <p:bgPr>
        <a:solidFill>
          <a:srgbClr val="FFFFFF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/>
          <p:nvPr/>
        </p:nvSpPr>
        <p:spPr>
          <a:xfrm>
            <a:off x="4376412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9"/>
          <p:cNvSpPr/>
          <p:nvPr/>
        </p:nvSpPr>
        <p:spPr>
          <a:xfrm>
            <a:off x="8112069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9"/>
          <p:cNvSpPr/>
          <p:nvPr/>
        </p:nvSpPr>
        <p:spPr>
          <a:xfrm>
            <a:off x="640755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624468" y="417601"/>
            <a:ext cx="10934001" cy="9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1"/>
          </p:nvPr>
        </p:nvSpPr>
        <p:spPr>
          <a:xfrm>
            <a:off x="823643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2"/>
          </p:nvPr>
        </p:nvSpPr>
        <p:spPr>
          <a:xfrm>
            <a:off x="635040" y="1685925"/>
            <a:ext cx="1092343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29"/>
          <p:cNvSpPr>
            <a:spLocks noGrp="1"/>
          </p:cNvSpPr>
          <p:nvPr>
            <p:ph type="pic" idx="3"/>
          </p:nvPr>
        </p:nvSpPr>
        <p:spPr>
          <a:xfrm>
            <a:off x="640755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29"/>
          <p:cNvSpPr txBox="1">
            <a:spLocks noGrp="1"/>
          </p:cNvSpPr>
          <p:nvPr>
            <p:ph type="body" idx="4"/>
          </p:nvPr>
        </p:nvSpPr>
        <p:spPr>
          <a:xfrm>
            <a:off x="4559300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29"/>
          <p:cNvSpPr>
            <a:spLocks noGrp="1"/>
          </p:cNvSpPr>
          <p:nvPr>
            <p:ph type="pic" idx="5"/>
          </p:nvPr>
        </p:nvSpPr>
        <p:spPr>
          <a:xfrm>
            <a:off x="4376412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6"/>
          </p:nvPr>
        </p:nvSpPr>
        <p:spPr>
          <a:xfrm>
            <a:off x="8294957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29"/>
          <p:cNvSpPr>
            <a:spLocks noGrp="1"/>
          </p:cNvSpPr>
          <p:nvPr>
            <p:ph type="pic" idx="7"/>
          </p:nvPr>
        </p:nvSpPr>
        <p:spPr>
          <a:xfrm>
            <a:off x="8112069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‹nr›</a:t>
            </a:fld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body" idx="8"/>
          </p:nvPr>
        </p:nvSpPr>
        <p:spPr>
          <a:xfrm>
            <a:off x="823643" y="255485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7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body" idx="9"/>
          </p:nvPr>
        </p:nvSpPr>
        <p:spPr>
          <a:xfrm>
            <a:off x="4559300" y="255541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73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13"/>
          </p:nvPr>
        </p:nvSpPr>
        <p:spPr>
          <a:xfrm>
            <a:off x="8282109" y="255485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73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351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‹nr›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heading">
  <p:cSld name="Title and Subheading">
    <p:bg>
      <p:bgPr>
        <a:solidFill>
          <a:srgbClr val="FFFFFF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body" idx="1"/>
          </p:nvPr>
        </p:nvSpPr>
        <p:spPr>
          <a:xfrm>
            <a:off x="623889" y="1685925"/>
            <a:ext cx="635677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30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‹nr›</a:t>
            </a:fld>
            <a:endParaRPr/>
          </a:p>
        </p:txBody>
      </p:sp>
      <p:sp>
        <p:nvSpPr>
          <p:cNvPr id="238" name="Google Shape;238;p30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94726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rgbClr val="FFFFF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‹nr›</a:t>
            </a:fld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92781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ore to Learn">
  <p:cSld name="More to Learn">
    <p:bg>
      <p:bgPr>
        <a:solidFill>
          <a:schemeClr val="lt2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2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441349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2"/>
          <p:cNvSpPr txBox="1">
            <a:spLocks noGrp="1"/>
          </p:cNvSpPr>
          <p:nvPr>
            <p:ph type="ctrTitle"/>
          </p:nvPr>
        </p:nvSpPr>
        <p:spPr>
          <a:xfrm>
            <a:off x="3111499" y="2728867"/>
            <a:ext cx="6208900" cy="98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5" name="Google Shape;245;p32"/>
          <p:cNvSpPr txBox="1">
            <a:spLocks noGrp="1"/>
          </p:cNvSpPr>
          <p:nvPr>
            <p:ph type="body" idx="1"/>
          </p:nvPr>
        </p:nvSpPr>
        <p:spPr>
          <a:xfrm>
            <a:off x="3124200" y="3829050"/>
            <a:ext cx="63246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1843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1" type="blank">
  <p:cSld name="Final Slide Option1">
    <p:bg>
      <p:bgPr>
        <a:solidFill>
          <a:schemeClr val="lt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8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8226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2">
  <p:cSld name="Final Slide Option2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6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3815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3">
  <p:cSld name="Final Slide Option3">
    <p:bg>
      <p:bgPr>
        <a:solidFill>
          <a:srgbClr val="59595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8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2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‹nr›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‹nr›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‹nr›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‹nr›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‹nr›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9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theme" Target="../theme/theme2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</a:rPr>
              <a:t>‹nr›</a:t>
            </a:fld>
            <a:endParaRPr lang="en-US" sz="13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9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23888" y="1704975"/>
            <a:ext cx="10944225" cy="428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" name="Google Shape;9;p1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9590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2"/>
          <p:cNvSpPr txBox="1">
            <a:spLocks noGrp="1"/>
          </p:cNvSpPr>
          <p:nvPr>
            <p:ph type="ctrTitle"/>
          </p:nvPr>
        </p:nvSpPr>
        <p:spPr>
          <a:xfrm>
            <a:off x="630353" y="1681201"/>
            <a:ext cx="4889603" cy="206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 New Roman"/>
              <a:buNone/>
            </a:pPr>
            <a:r>
              <a:rPr lang="pl-PL" dirty="0" err="1" smtClean="0"/>
              <a:t>talking</a:t>
            </a:r>
            <a:r>
              <a:rPr lang="pl-PL" dirty="0" smtClean="0"/>
              <a:t> </a:t>
            </a:r>
            <a:r>
              <a:rPr lang="pl-PL" dirty="0" err="1"/>
              <a:t>about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the </a:t>
            </a:r>
            <a:r>
              <a:rPr lang="pl-PL" dirty="0" err="1"/>
              <a:t>future</a:t>
            </a:r>
            <a:r>
              <a:rPr lang="pl-PL" dirty="0"/>
              <a:t/>
            </a:r>
            <a:br>
              <a:rPr lang="pl-PL" dirty="0"/>
            </a:br>
            <a:endParaRPr sz="3800" b="1" u="none" strike="noStrike" cap="none" dirty="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7" name="Google Shape;517;p72"/>
          <p:cNvSpPr txBox="1">
            <a:spLocks noGrp="1"/>
          </p:cNvSpPr>
          <p:nvPr>
            <p:ph type="body" idx="2"/>
          </p:nvPr>
        </p:nvSpPr>
        <p:spPr>
          <a:xfrm>
            <a:off x="626150" y="6371879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endParaRPr lang="pl-PL" sz="1800" b="0" i="0" u="none" strike="noStrike" cap="none" dirty="0" smtClean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endParaRPr lang="pl-PL" dirty="0"/>
          </a:p>
        </p:txBody>
      </p:sp>
      <p:sp>
        <p:nvSpPr>
          <p:cNvPr id="519" name="Google Shape;519;p7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2" name="Google Shape;522;p72"/>
          <p:cNvCxnSpPr/>
          <p:nvPr/>
        </p:nvCxnSpPr>
        <p:spPr>
          <a:xfrm>
            <a:off x="11339674" y="6520813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324491357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 idx="4294967295"/>
          </p:nvPr>
        </p:nvSpPr>
        <p:spPr>
          <a:xfrm>
            <a:off x="684838" y="766348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There are many ways we can talk about the future in English.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4294967295"/>
          </p:nvPr>
        </p:nvSpPr>
        <p:spPr>
          <a:xfrm>
            <a:off x="684838" y="2247810"/>
            <a:ext cx="10058400" cy="227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ct val="25000"/>
              <a:buFont typeface="Noto Sans Symbols"/>
              <a:buNone/>
            </a:pPr>
            <a:r>
              <a:rPr lang="en-US" sz="20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Let’s look at: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and how we use </a:t>
            </a:r>
            <a:r>
              <a:rPr lang="en-US" sz="2000" i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going to.</a:t>
            </a:r>
            <a:endParaRPr lang="en-US" sz="2000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and how we use </a:t>
            </a:r>
            <a:r>
              <a:rPr lang="en-US" sz="2000" i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will</a:t>
            </a:r>
            <a:r>
              <a:rPr lang="en-US" sz="2000" i="1" dirty="0" smtClean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US" sz="2000" i="1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8903368" y="5226518"/>
            <a:ext cx="2791327" cy="1117385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When do we use </a:t>
            </a:r>
            <a:r>
              <a:rPr lang="en-US" sz="1600" i="1" dirty="0">
                <a:latin typeface="Open Sans"/>
                <a:ea typeface="Open Sans"/>
                <a:cs typeface="Open Sans"/>
                <a:sym typeface="Open Sans"/>
              </a:rPr>
              <a:t>going to, will </a:t>
            </a:r>
            <a:r>
              <a:rPr lang="en-US" sz="1600" dirty="0" smtClean="0"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lang="en-US" sz="16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Google Shape;65;p15">
            <a:extLst>
              <a:ext uri="{FF2B5EF4-FFF2-40B4-BE49-F238E27FC236}">
                <a16:creationId xmlns="" xmlns:a16="http://schemas.microsoft.com/office/drawing/2014/main" id="{A578419E-EB00-4846-84D7-DA269862617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uiExpand="1" build="p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685972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we use 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them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05" y="1035796"/>
            <a:ext cx="1239894" cy="1239894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2479857" y="1035795"/>
            <a:ext cx="3647987" cy="1106899"/>
          </a:xfrm>
          <a:prstGeom prst="wedgeRoundRectCallout">
            <a:avLst>
              <a:gd name="adj1" fmla="val -69111"/>
              <a:gd name="adj2" fmla="val 21306"/>
              <a:gd name="adj3" fmla="val 16667"/>
            </a:avLst>
          </a:prstGeom>
          <a:solidFill>
            <a:srgbClr val="ED6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Next year, I’m going to look for a new hobby and I’m not going to get up very late. I think I’ll be a lot happier. What about you?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26" y="1035796"/>
            <a:ext cx="1239894" cy="1239894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6636034" y="935665"/>
            <a:ext cx="3460149" cy="1207029"/>
          </a:xfrm>
          <a:prstGeom prst="wedgeRoundRectCallout">
            <a:avLst>
              <a:gd name="adj1" fmla="val 56752"/>
              <a:gd name="adj2" fmla="val 6736"/>
              <a:gd name="adj3" fmla="val 16667"/>
            </a:avLst>
          </a:prstGeom>
          <a:solidFill>
            <a:srgbClr val="37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I’m going to travel more. I’m visiting my sister in New Zealand in March; I can’t wait! When are you going to start your new hobby?</a:t>
            </a:r>
          </a:p>
        </p:txBody>
      </p:sp>
      <p:sp>
        <p:nvSpPr>
          <p:cNvPr id="30" name="Shape 87"/>
          <p:cNvSpPr/>
          <p:nvPr/>
        </p:nvSpPr>
        <p:spPr>
          <a:xfrm>
            <a:off x="182509" y="3859628"/>
            <a:ext cx="2027233" cy="1868510"/>
          </a:xfrm>
          <a:prstGeom prst="cloudCallout">
            <a:avLst>
              <a:gd name="adj1" fmla="val 36685"/>
              <a:gd name="adj2" fmla="val 52487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i="1" dirty="0">
                <a:solidFill>
                  <a:srgbClr val="F49C4E"/>
                </a:solidFill>
                <a:latin typeface="Open Sans"/>
                <a:ea typeface="Open Sans"/>
                <a:cs typeface="Open Sans"/>
                <a:sym typeface="Open Sans"/>
              </a:rPr>
              <a:t>The future.</a:t>
            </a:r>
            <a:endParaRPr lang="en-US" sz="1600" i="1" u="none" strike="noStrike" cap="none" dirty="0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2292396" y="3499489"/>
            <a:ext cx="3501191" cy="2290432"/>
          </a:xfrm>
          <a:prstGeom prst="wedgeRoundRectCallout">
            <a:avLst>
              <a:gd name="adj1" fmla="val 20807"/>
              <a:gd name="adj2" fmla="val 63886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Look at what the girl says: ‘</a:t>
            </a:r>
            <a:r>
              <a:rPr lang="en-US" sz="1600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I’m going to look for a new hobby’. 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Is this an </a:t>
            </a:r>
            <a:r>
              <a:rPr lang="en-US" sz="16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organised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plan or an intention? </a:t>
            </a:r>
          </a:p>
        </p:txBody>
      </p:sp>
      <p:sp>
        <p:nvSpPr>
          <p:cNvPr id="33" name="Shape 87"/>
          <p:cNvSpPr/>
          <p:nvPr/>
        </p:nvSpPr>
        <p:spPr>
          <a:xfrm>
            <a:off x="77108" y="2360958"/>
            <a:ext cx="3625782" cy="1498670"/>
          </a:xfrm>
          <a:prstGeom prst="cloudCallout">
            <a:avLst>
              <a:gd name="adj1" fmla="val 38267"/>
              <a:gd name="adj2" fmla="val 45185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i="1" dirty="0">
                <a:solidFill>
                  <a:srgbClr val="F49C4E"/>
                </a:solidFill>
                <a:latin typeface="Open Sans"/>
                <a:ea typeface="Open Sans"/>
                <a:cs typeface="Open Sans"/>
                <a:sym typeface="Open Sans"/>
              </a:rPr>
              <a:t>An intention. She doesn’t have a specific date, but she has decided to do it.</a:t>
            </a:r>
            <a:endParaRPr lang="en-US" sz="1600" i="1" u="none" strike="noStrike" cap="none" dirty="0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5780366" y="2379967"/>
            <a:ext cx="3512425" cy="1100515"/>
          </a:xfrm>
          <a:prstGeom prst="wedgeRoundRectCallout">
            <a:avLst>
              <a:gd name="adj1" fmla="val -36180"/>
              <a:gd name="adj2" fmla="val 88009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Look at what the girl says: ‘</a:t>
            </a:r>
            <a:r>
              <a:rPr lang="en-US" sz="1600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 think I’ll be happier’. 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Is this a fact or is it a prediction? Does she know for sure?</a:t>
            </a:r>
          </a:p>
        </p:txBody>
      </p:sp>
      <p:sp>
        <p:nvSpPr>
          <p:cNvPr id="35" name="Shape 87"/>
          <p:cNvSpPr/>
          <p:nvPr/>
        </p:nvSpPr>
        <p:spPr>
          <a:xfrm>
            <a:off x="9390509" y="2398733"/>
            <a:ext cx="2483530" cy="1963060"/>
          </a:xfrm>
          <a:prstGeom prst="cloudCallout">
            <a:avLst>
              <a:gd name="adj1" fmla="val -60644"/>
              <a:gd name="adj2" fmla="val 14207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i="1" dirty="0">
                <a:solidFill>
                  <a:srgbClr val="F49C4E"/>
                </a:solidFill>
                <a:latin typeface="Open Sans"/>
                <a:ea typeface="Open Sans"/>
                <a:cs typeface="Open Sans"/>
                <a:sym typeface="Open Sans"/>
              </a:rPr>
              <a:t>She doesn’t know for sure. It’s a prediction.</a:t>
            </a:r>
            <a:endParaRPr lang="en-US" sz="1600" i="1" u="none" strike="noStrike" cap="none" dirty="0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" name="Shape 87"/>
          <p:cNvSpPr/>
          <p:nvPr/>
        </p:nvSpPr>
        <p:spPr>
          <a:xfrm>
            <a:off x="8010835" y="5045145"/>
            <a:ext cx="2405858" cy="1298758"/>
          </a:xfrm>
          <a:prstGeom prst="cloudCallout">
            <a:avLst>
              <a:gd name="adj1" fmla="val -52180"/>
              <a:gd name="adj2" fmla="val 30684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i="1" smtClean="0">
                <a:solidFill>
                  <a:srgbClr val="F49C4E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US" sz="1600" i="1" u="none" strike="noStrike" cap="none" dirty="0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3838864" y="2232792"/>
            <a:ext cx="1518585" cy="822704"/>
          </a:xfrm>
          <a:prstGeom prst="wedgeRoundRectCallout">
            <a:avLst>
              <a:gd name="adj1" fmla="val -73925"/>
              <a:gd name="adj2" fmla="val -44095"/>
              <a:gd name="adj3" fmla="val 16667"/>
            </a:avLst>
          </a:prstGeom>
          <a:solidFill>
            <a:srgbClr val="ED6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I’m not sure, but definitely next year.</a:t>
            </a:r>
          </a:p>
        </p:txBody>
      </p:sp>
      <p:sp>
        <p:nvSpPr>
          <p:cNvPr id="22" name="Google Shape;65;p15">
            <a:extLst>
              <a:ext uri="{FF2B5EF4-FFF2-40B4-BE49-F238E27FC236}">
                <a16:creationId xmlns="" xmlns:a16="http://schemas.microsoft.com/office/drawing/2014/main" id="{E37FF29B-A72D-458A-89A8-5344EF6C676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685972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we use 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them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651057" y="1634619"/>
            <a:ext cx="4000249" cy="793856"/>
          </a:xfrm>
          <a:prstGeom prst="wedgeRoundRectCallout">
            <a:avLst>
              <a:gd name="adj1" fmla="val -57170"/>
              <a:gd name="adj2" fmla="val 14967"/>
              <a:gd name="adj3" fmla="val 16667"/>
            </a:avLst>
          </a:prstGeom>
          <a:solidFill>
            <a:srgbClr val="ED6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Next year, I’m going to look for a new hobby and I’m not going to get up very late. 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4834311" y="1634618"/>
            <a:ext cx="2030513" cy="645921"/>
          </a:xfrm>
          <a:prstGeom prst="wedgeRoundRectCallout">
            <a:avLst>
              <a:gd name="adj1" fmla="val 56752"/>
              <a:gd name="adj2" fmla="val 6736"/>
              <a:gd name="adj3" fmla="val 16667"/>
            </a:avLst>
          </a:prstGeom>
          <a:solidFill>
            <a:srgbClr val="37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I’m going to travel more. </a:t>
            </a:r>
          </a:p>
        </p:txBody>
      </p:sp>
      <p:sp>
        <p:nvSpPr>
          <p:cNvPr id="19" name="Shape 82"/>
          <p:cNvSpPr txBox="1">
            <a:spLocks/>
          </p:cNvSpPr>
          <p:nvPr/>
        </p:nvSpPr>
        <p:spPr>
          <a:xfrm>
            <a:off x="450601" y="977300"/>
            <a:ext cx="10877041" cy="4071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90000"/>
              </a:lnSpc>
              <a:buClr>
                <a:srgbClr val="9E3611"/>
              </a:buClr>
              <a:buSzPct val="25000"/>
              <a:buNone/>
            </a:pPr>
            <a:r>
              <a:rPr lang="en-US" sz="26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1. </a:t>
            </a:r>
            <a:r>
              <a:rPr lang="en-US" sz="2600" b="1" i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Going to </a:t>
            </a:r>
            <a:r>
              <a:rPr lang="en-US" sz="26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for future intentions or things we have decided to do.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748" y="2251842"/>
            <a:ext cx="986872" cy="986872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7347357" y="1541436"/>
            <a:ext cx="2587146" cy="936263"/>
          </a:xfrm>
          <a:prstGeom prst="wedgeRoundRectCallout">
            <a:avLst>
              <a:gd name="adj1" fmla="val 63525"/>
              <a:gd name="adj2" fmla="val 51052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There is no </a:t>
            </a:r>
            <a:r>
              <a:rPr lang="en-US" sz="16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organised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plan at the moment. There is no date or time.</a:t>
            </a:r>
          </a:p>
        </p:txBody>
      </p:sp>
      <p:sp>
        <p:nvSpPr>
          <p:cNvPr id="24" name="Arc 23"/>
          <p:cNvSpPr/>
          <p:nvPr/>
        </p:nvSpPr>
        <p:spPr>
          <a:xfrm rot="5157138" flipV="1">
            <a:off x="6380912" y="1130687"/>
            <a:ext cx="1550752" cy="2242311"/>
          </a:xfrm>
          <a:prstGeom prst="arc">
            <a:avLst>
              <a:gd name="adj1" fmla="val 7904317"/>
              <a:gd name="adj2" fmla="val 1356671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5" name="Shape 82"/>
          <p:cNvSpPr txBox="1">
            <a:spLocks/>
          </p:cNvSpPr>
          <p:nvPr/>
        </p:nvSpPr>
        <p:spPr>
          <a:xfrm>
            <a:off x="411046" y="2789694"/>
            <a:ext cx="10877041" cy="4071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90000"/>
              </a:lnSpc>
              <a:buClr>
                <a:srgbClr val="9E3611"/>
              </a:buClr>
              <a:buSzPct val="25000"/>
              <a:buNone/>
            </a:pPr>
            <a:r>
              <a:rPr lang="en-US" sz="26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2. </a:t>
            </a:r>
            <a:r>
              <a:rPr lang="en-US" sz="2600" b="1" i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Will </a:t>
            </a:r>
            <a:r>
              <a:rPr lang="en-US" sz="26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for future predictions or things we think or know.</a:t>
            </a:r>
          </a:p>
          <a:p>
            <a:pPr lvl="0">
              <a:lnSpc>
                <a:spcPct val="90000"/>
              </a:lnSpc>
              <a:buClr>
                <a:srgbClr val="9E3611"/>
              </a:buClr>
              <a:buSzPct val="25000"/>
              <a:buNone/>
            </a:pPr>
            <a:endParaRPr lang="en-US" sz="2600" b="1" dirty="0">
              <a:solidFill>
                <a:srgbClr val="1C4587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  <a:p>
            <a:pPr>
              <a:lnSpc>
                <a:spcPct val="90000"/>
              </a:lnSpc>
              <a:buClr>
                <a:srgbClr val="9E3611"/>
              </a:buClr>
              <a:buSzPct val="25000"/>
              <a:buFont typeface="Noto Sans Symbols"/>
              <a:buNone/>
            </a:pPr>
            <a:endParaRPr lang="en-US" sz="2000" b="1" dirty="0">
              <a:solidFill>
                <a:srgbClr val="1C4587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651057" y="3410079"/>
            <a:ext cx="3647987" cy="551408"/>
          </a:xfrm>
          <a:prstGeom prst="wedgeRoundRectCallout">
            <a:avLst>
              <a:gd name="adj1" fmla="val -56391"/>
              <a:gd name="adj2" fmla="val 20073"/>
              <a:gd name="adj3" fmla="val 16667"/>
            </a:avLst>
          </a:prstGeom>
          <a:solidFill>
            <a:srgbClr val="ED6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 think I’ll be a lot happier. 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4689624" y="3369321"/>
            <a:ext cx="2587146" cy="936263"/>
          </a:xfrm>
          <a:prstGeom prst="wedgeRoundRectCallout">
            <a:avLst>
              <a:gd name="adj1" fmla="val 62998"/>
              <a:gd name="adj2" fmla="val -36409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This is a prediction. The girl is not sure; it is just something she thinks.</a:t>
            </a:r>
          </a:p>
        </p:txBody>
      </p:sp>
      <p:sp>
        <p:nvSpPr>
          <p:cNvPr id="29" name="Arc 28"/>
          <p:cNvSpPr/>
          <p:nvPr/>
        </p:nvSpPr>
        <p:spPr>
          <a:xfrm rot="5157138" flipV="1">
            <a:off x="3326087" y="2928270"/>
            <a:ext cx="1550752" cy="2242311"/>
          </a:xfrm>
          <a:prstGeom prst="arc">
            <a:avLst>
              <a:gd name="adj1" fmla="val 7437208"/>
              <a:gd name="adj2" fmla="val 1356671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7744449" y="3365979"/>
            <a:ext cx="2587146" cy="936263"/>
          </a:xfrm>
          <a:prstGeom prst="wedgeRoundRectCallout">
            <a:avLst>
              <a:gd name="adj1" fmla="val 37677"/>
              <a:gd name="adj2" fmla="val -65563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We often use </a:t>
            </a:r>
            <a:r>
              <a:rPr lang="en-US" sz="1600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 think/</a:t>
            </a:r>
          </a:p>
          <a:p>
            <a:pPr lvl="0" algn="ctr">
              <a:buSzPct val="25000"/>
            </a:pPr>
            <a:r>
              <a:rPr lang="en-US" sz="1600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 don’t think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before </a:t>
            </a:r>
            <a:r>
              <a:rPr lang="en-US" sz="1600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will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.</a:t>
            </a:r>
          </a:p>
        </p:txBody>
      </p:sp>
      <p:sp>
        <p:nvSpPr>
          <p:cNvPr id="44" name="Pentagon 43"/>
          <p:cNvSpPr/>
          <p:nvPr/>
        </p:nvSpPr>
        <p:spPr>
          <a:xfrm>
            <a:off x="8903368" y="5226518"/>
            <a:ext cx="2791327" cy="1117385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How do we make sentences with </a:t>
            </a:r>
            <a:r>
              <a:rPr lang="en-US" sz="1600" i="1" dirty="0" smtClean="0">
                <a:latin typeface="Open Sans"/>
                <a:ea typeface="Open Sans"/>
                <a:cs typeface="Open Sans"/>
                <a:sym typeface="Open Sans"/>
              </a:rPr>
              <a:t>going to</a:t>
            </a: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</p:txBody>
      </p:sp>
      <p:sp>
        <p:nvSpPr>
          <p:cNvPr id="26" name="Google Shape;65;p15">
            <a:extLst>
              <a:ext uri="{FF2B5EF4-FFF2-40B4-BE49-F238E27FC236}">
                <a16:creationId xmlns="" xmlns:a16="http://schemas.microsoft.com/office/drawing/2014/main" id="{8E3B966D-8E45-4684-AB81-8A158A107BB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7483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19" grpId="0"/>
      <p:bldP spid="22" grpId="0" animBg="1"/>
      <p:bldP spid="24" grpId="0" animBg="1"/>
      <p:bldP spid="25" grpId="0"/>
      <p:bldP spid="27" grpId="0" animBg="1"/>
      <p:bldP spid="28" grpId="0" animBg="1"/>
      <p:bldP spid="29" grpId="0" animBg="1"/>
      <p:bldP spid="31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275336" y="-97033"/>
            <a:ext cx="10685972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Form: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How do we use </a:t>
            </a:r>
            <a:r>
              <a:rPr lang="en-US" sz="4400" i="1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going to?</a:t>
            </a:r>
            <a:endParaRPr lang="en-US" sz="44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242681"/>
              </p:ext>
            </p:extLst>
          </p:nvPr>
        </p:nvGraphicFramePr>
        <p:xfrm>
          <a:off x="275336" y="1009173"/>
          <a:ext cx="6690283" cy="527304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6683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52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82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683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43009">
                <a:tc gridSpan="4">
                  <a:txBody>
                    <a:bodyPr/>
                    <a:lstStyle/>
                    <a:p>
                      <a:r>
                        <a:rPr lang="en-US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positive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1B4686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subject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rgbClr val="1B4686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rgbClr val="1B4686"/>
                          </a:solidFill>
                          <a:latin typeface="Open Sans"/>
                        </a:rPr>
                        <a:t>going to</a:t>
                      </a:r>
                      <a:endParaRPr lang="en-GB" sz="1600" b="1" i="1" dirty="0">
                        <a:solidFill>
                          <a:srgbClr val="1B4686"/>
                        </a:solidFill>
                        <a:latin typeface="Open San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err="1">
                          <a:solidFill>
                            <a:srgbClr val="1B4686"/>
                          </a:solidFill>
                          <a:latin typeface="Open Sans"/>
                        </a:rPr>
                        <a:t>verb</a:t>
                      </a:r>
                      <a:r>
                        <a:rPr lang="it-IT" sz="1600" b="1" dirty="0">
                          <a:solidFill>
                            <a:srgbClr val="1B4686"/>
                          </a:solidFill>
                          <a:latin typeface="Open Sans"/>
                        </a:rPr>
                        <a:t> infinitive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I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am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</a:rPr>
                        <a:t>going to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US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</a:rPr>
                        <a:t>travel.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He/She/It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is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You/We/They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are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8946">
                <a:tc gridSpan="4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negative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b="1" dirty="0">
                        <a:solidFill>
                          <a:schemeClr val="bg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1B4686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subject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rgbClr val="1B4686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to be</a:t>
                      </a:r>
                      <a:endParaRPr lang="en-GB" sz="1600" b="1" i="1" dirty="0">
                        <a:solidFill>
                          <a:srgbClr val="1B4686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rgbClr val="1B4686"/>
                          </a:solidFill>
                          <a:latin typeface="Open Sans"/>
                        </a:rPr>
                        <a:t>going to</a:t>
                      </a:r>
                      <a:endParaRPr lang="en-GB" sz="1600" b="1" i="1" dirty="0">
                        <a:solidFill>
                          <a:srgbClr val="1B4686"/>
                        </a:solidFill>
                        <a:latin typeface="Open Sans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rgbClr val="1B4686"/>
                        </a:solidFill>
                        <a:latin typeface="Open Sans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I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am not (’m not)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</a:rPr>
                        <a:t>going to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US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</a:rPr>
                        <a:t>travel.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He/She/It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is not (isn’t)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You/We/They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aren’t (aren’t)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894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question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solidFill>
                          <a:schemeClr val="bg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1B4686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(</a:t>
                      </a:r>
                      <a:r>
                        <a:rPr lang="nl-NL" sz="1600" b="1" dirty="0">
                          <a:solidFill>
                            <a:srgbClr val="1B4686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qu. word</a:t>
                      </a:r>
                      <a:r>
                        <a:rPr lang="en-US" sz="1600" b="1" baseline="0" dirty="0">
                          <a:solidFill>
                            <a:srgbClr val="1B4686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 + )</a:t>
                      </a:r>
                    </a:p>
                    <a:p>
                      <a:r>
                        <a:rPr lang="en-US" sz="1600" b="1" i="1" baseline="0" dirty="0">
                          <a:solidFill>
                            <a:srgbClr val="1B4686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to be</a:t>
                      </a:r>
                      <a:endParaRPr lang="en-GB" sz="1600" b="1" i="1" dirty="0">
                        <a:solidFill>
                          <a:srgbClr val="1B4686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rgbClr val="1B4686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rgbClr val="1B4686"/>
                        </a:solidFill>
                        <a:latin typeface="Open Sans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err="1">
                          <a:solidFill>
                            <a:srgbClr val="1B4686"/>
                          </a:solidFill>
                          <a:latin typeface="Open Sans"/>
                        </a:rPr>
                        <a:t>verb</a:t>
                      </a:r>
                      <a:r>
                        <a:rPr lang="it-IT" sz="1600" b="1" dirty="0">
                          <a:solidFill>
                            <a:srgbClr val="1B4686"/>
                          </a:solidFill>
                          <a:latin typeface="Open Sans"/>
                        </a:rPr>
                        <a:t> infinitive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(Where) am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I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</a:rPr>
                        <a:t>going to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US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</a:rPr>
                        <a:t>eat?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(Where)</a:t>
                      </a:r>
                      <a:r>
                        <a:rPr lang="en-US" sz="1600" b="1" baseline="0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 is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she/he/it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</a:rPr>
                        <a:t>(Where) are 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</a:rPr>
                        <a:t>you/we/they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2605534" y="1349443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1B4686"/>
                </a:solidFill>
                <a:latin typeface="Open Sans"/>
                <a:ea typeface="Open Sans" charset="0"/>
                <a:cs typeface="Open Sans" charset="0"/>
              </a:rPr>
              <a:t>?</a:t>
            </a:r>
            <a:endParaRPr lang="en-GB" sz="1600" b="1" dirty="0">
              <a:solidFill>
                <a:srgbClr val="1B4686"/>
              </a:solidFill>
              <a:latin typeface="Open Sans"/>
              <a:ea typeface="Open Sans" charset="0"/>
              <a:cs typeface="Open Sans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78805" y="3030392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1B4686"/>
                </a:solidFill>
                <a:latin typeface="Open Sans"/>
                <a:ea typeface="Open Sans" charset="0"/>
                <a:cs typeface="Open Sans" charset="0"/>
              </a:rPr>
              <a:t>?</a:t>
            </a:r>
            <a:endParaRPr lang="en-GB" sz="1600" b="1" dirty="0">
              <a:solidFill>
                <a:srgbClr val="1B4686"/>
              </a:solidFill>
              <a:latin typeface="Open Sans"/>
              <a:ea typeface="Open Sans" charset="0"/>
              <a:cs typeface="Open Sans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05534" y="4790953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1B4686"/>
                </a:solidFill>
                <a:latin typeface="Open Sans"/>
                <a:ea typeface="Open Sans" charset="0"/>
                <a:cs typeface="Open Sans" charset="0"/>
              </a:rPr>
              <a:t>?</a:t>
            </a:r>
            <a:endParaRPr lang="en-GB" sz="1600" b="1" dirty="0">
              <a:solidFill>
                <a:srgbClr val="1B4686"/>
              </a:solidFill>
              <a:latin typeface="Open Sans"/>
              <a:ea typeface="Open Sans" charset="0"/>
              <a:cs typeface="Open Sans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304601" y="4783062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1B4686"/>
                </a:solidFill>
                <a:latin typeface="Open Sans"/>
                <a:ea typeface="Open Sans" charset="0"/>
                <a:cs typeface="Open Sans" charset="0"/>
              </a:rPr>
              <a:t>?</a:t>
            </a:r>
            <a:endParaRPr lang="en-GB" sz="1600" b="1" dirty="0">
              <a:solidFill>
                <a:srgbClr val="1B4686"/>
              </a:solidFill>
              <a:latin typeface="Open Sans"/>
              <a:ea typeface="Open Sans" charset="0"/>
              <a:cs typeface="Open Sans" charset="0"/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986555"/>
              </p:ext>
            </p:extLst>
          </p:nvPr>
        </p:nvGraphicFramePr>
        <p:xfrm>
          <a:off x="7199298" y="4432031"/>
          <a:ext cx="4673993" cy="167640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5528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15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596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3009">
                <a:tc gridSpan="3">
                  <a:txBody>
                    <a:bodyPr/>
                    <a:lstStyle/>
                    <a:p>
                      <a:r>
                        <a:rPr lang="en-US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short answer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1B4686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Yes/No,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rgbClr val="1B4686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rgbClr val="1B4686"/>
                          </a:solidFill>
                          <a:latin typeface="Open Sans"/>
                        </a:rPr>
                        <a:t>to be </a:t>
                      </a:r>
                      <a:r>
                        <a:rPr lang="en-US" sz="1600" b="1" dirty="0">
                          <a:solidFill>
                            <a:srgbClr val="1B4686"/>
                          </a:solidFill>
                          <a:latin typeface="Open Sans"/>
                        </a:rPr>
                        <a:t>(+</a:t>
                      </a:r>
                      <a:r>
                        <a:rPr lang="en-US" sz="1600" b="1" baseline="0" dirty="0">
                          <a:solidFill>
                            <a:srgbClr val="1B4686"/>
                          </a:solidFill>
                          <a:latin typeface="Open Sans"/>
                        </a:rPr>
                        <a:t> or -)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8946">
                <a:tc rowSpan="3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Yes/No,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I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</a:rPr>
                        <a:t>am/’m not.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8946">
                <a:tc vMerge="1"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he/she/it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</a:rPr>
                        <a:t>is/isn’t.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8946">
                <a:tc vMerge="1"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you/we/they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</a:rPr>
                        <a:t>are/aren’t.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7" name="Rectangle 46"/>
          <p:cNvSpPr/>
          <p:nvPr/>
        </p:nvSpPr>
        <p:spPr>
          <a:xfrm>
            <a:off x="9034814" y="4774304"/>
            <a:ext cx="925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1B4686"/>
                </a:solidFill>
                <a:latin typeface="Open Sans"/>
                <a:ea typeface="Open Sans" charset="0"/>
                <a:cs typeface="Open Sans" charset="0"/>
              </a:rPr>
              <a:t>subject</a:t>
            </a:r>
            <a:endParaRPr lang="en-GB" sz="1600" b="1" dirty="0">
              <a:solidFill>
                <a:srgbClr val="1B4686"/>
              </a:solidFill>
              <a:latin typeface="Open Sans"/>
              <a:ea typeface="Open Sans" charset="0"/>
              <a:cs typeface="Open Sans" charset="0"/>
            </a:endParaRPr>
          </a:p>
        </p:txBody>
      </p:sp>
      <p:sp>
        <p:nvSpPr>
          <p:cNvPr id="18" name="Google Shape;65;p15">
            <a:extLst>
              <a:ext uri="{FF2B5EF4-FFF2-40B4-BE49-F238E27FC236}">
                <a16:creationId xmlns="" xmlns:a16="http://schemas.microsoft.com/office/drawing/2014/main" id="{4CCD8D6C-7E60-45CA-B5D4-26D3F8BA6A4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87607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  <p:bldP spid="38" grpId="0"/>
      <p:bldP spid="43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685972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Form: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How do we use </a:t>
            </a:r>
            <a:r>
              <a:rPr lang="en-US" sz="4400" i="1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going to?</a:t>
            </a:r>
            <a:endParaRPr lang="en-US" sz="44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575880"/>
              </p:ext>
            </p:extLst>
          </p:nvPr>
        </p:nvGraphicFramePr>
        <p:xfrm>
          <a:off x="217349" y="885411"/>
          <a:ext cx="6690283" cy="527304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6683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52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82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683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43009">
                <a:tc gridSpan="4">
                  <a:txBody>
                    <a:bodyPr/>
                    <a:lstStyle/>
                    <a:p>
                      <a:r>
                        <a:rPr lang="en-US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positive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1B4686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subject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rgbClr val="1B4686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to be</a:t>
                      </a:r>
                      <a:endParaRPr lang="en-GB" sz="1600" b="1" i="1" dirty="0">
                        <a:solidFill>
                          <a:srgbClr val="1B4686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rgbClr val="1B4686"/>
                          </a:solidFill>
                          <a:latin typeface="Open Sans"/>
                        </a:rPr>
                        <a:t>going to</a:t>
                      </a:r>
                      <a:endParaRPr lang="en-GB" sz="1600" b="1" i="1" dirty="0">
                        <a:solidFill>
                          <a:srgbClr val="1B4686"/>
                        </a:solidFill>
                        <a:latin typeface="Open San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err="1">
                          <a:solidFill>
                            <a:srgbClr val="1B4686"/>
                          </a:solidFill>
                          <a:latin typeface="Open Sans"/>
                        </a:rPr>
                        <a:t>verb</a:t>
                      </a:r>
                      <a:r>
                        <a:rPr lang="it-IT" sz="1600" b="1" dirty="0">
                          <a:solidFill>
                            <a:srgbClr val="1B4686"/>
                          </a:solidFill>
                          <a:latin typeface="Open Sans"/>
                        </a:rPr>
                        <a:t> infinitive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I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am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</a:rPr>
                        <a:t>going to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US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</a:rPr>
                        <a:t>travel.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He/She/It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is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You/We/They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are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8946">
                <a:tc gridSpan="4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negative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b="1" dirty="0">
                        <a:solidFill>
                          <a:schemeClr val="bg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1B4686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subject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rgbClr val="1B4686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to be</a:t>
                      </a:r>
                      <a:endParaRPr lang="en-GB" sz="1600" b="1" i="1" dirty="0">
                        <a:solidFill>
                          <a:srgbClr val="1B4686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rgbClr val="1B4686"/>
                          </a:solidFill>
                          <a:latin typeface="Open Sans"/>
                        </a:rPr>
                        <a:t>going to</a:t>
                      </a:r>
                      <a:endParaRPr lang="en-GB" sz="1600" b="1" i="1" dirty="0">
                        <a:solidFill>
                          <a:srgbClr val="1B4686"/>
                        </a:solidFill>
                        <a:latin typeface="Open Sans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err="1">
                          <a:solidFill>
                            <a:srgbClr val="1B4686"/>
                          </a:solidFill>
                          <a:latin typeface="Open Sans"/>
                        </a:rPr>
                        <a:t>verb</a:t>
                      </a:r>
                      <a:r>
                        <a:rPr lang="it-IT" sz="1600" b="1" dirty="0">
                          <a:solidFill>
                            <a:srgbClr val="1B4686"/>
                          </a:solidFill>
                          <a:latin typeface="Open Sans"/>
                        </a:rPr>
                        <a:t> infinitive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I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am not (‘m not)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</a:rPr>
                        <a:t>going to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US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</a:rPr>
                        <a:t>travel.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He/She/It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is not (isn’t)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You/We/They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aren’t (aren’t)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894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question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solidFill>
                          <a:schemeClr val="bg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1B4686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(</a:t>
                      </a:r>
                      <a:r>
                        <a:rPr lang="nl-NL" sz="1600" b="1" dirty="0">
                          <a:solidFill>
                            <a:srgbClr val="1B4686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qu. word</a:t>
                      </a:r>
                      <a:r>
                        <a:rPr lang="en-US" sz="1600" b="1" baseline="0" dirty="0">
                          <a:solidFill>
                            <a:srgbClr val="1B4686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 + )</a:t>
                      </a:r>
                    </a:p>
                    <a:p>
                      <a:r>
                        <a:rPr lang="en-US" sz="1600" b="1" i="1" baseline="0" dirty="0">
                          <a:solidFill>
                            <a:srgbClr val="1B4686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to be</a:t>
                      </a:r>
                      <a:endParaRPr lang="en-GB" sz="1600" b="1" i="1" dirty="0">
                        <a:solidFill>
                          <a:srgbClr val="1B4686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1B4686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subject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rgbClr val="1B4686"/>
                          </a:solidFill>
                          <a:latin typeface="Open Sans"/>
                        </a:rPr>
                        <a:t>going to</a:t>
                      </a:r>
                      <a:endParaRPr lang="en-GB" sz="1600" b="1" i="1" dirty="0">
                        <a:solidFill>
                          <a:srgbClr val="1B4686"/>
                        </a:solidFill>
                        <a:latin typeface="Open Sans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err="1">
                          <a:solidFill>
                            <a:srgbClr val="1B4686"/>
                          </a:solidFill>
                          <a:latin typeface="Open Sans"/>
                        </a:rPr>
                        <a:t>verb</a:t>
                      </a:r>
                      <a:r>
                        <a:rPr lang="it-IT" sz="1600" b="1" dirty="0">
                          <a:solidFill>
                            <a:srgbClr val="1B4686"/>
                          </a:solidFill>
                          <a:latin typeface="Open Sans"/>
                        </a:rPr>
                        <a:t> infinitive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(Where) am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I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</a:rPr>
                        <a:t>going to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US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</a:rPr>
                        <a:t>eat?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(Where)</a:t>
                      </a:r>
                      <a:r>
                        <a:rPr lang="en-US" sz="1600" b="1" baseline="0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 is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she/he/it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</a:rPr>
                        <a:t>(Where) are 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</a:rPr>
                        <a:t>you/we/they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384" y="342984"/>
            <a:ext cx="1332378" cy="1332378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172849"/>
              </p:ext>
            </p:extLst>
          </p:nvPr>
        </p:nvGraphicFramePr>
        <p:xfrm>
          <a:off x="7103764" y="2766549"/>
          <a:ext cx="4673993" cy="167640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5528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15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596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3009">
                <a:tc gridSpan="3">
                  <a:txBody>
                    <a:bodyPr/>
                    <a:lstStyle/>
                    <a:p>
                      <a:r>
                        <a:rPr lang="en-US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short answer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rgbClr val="1B4686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Yes/No</a:t>
                      </a:r>
                      <a:r>
                        <a:rPr lang="en-US" sz="1600" b="1" dirty="0">
                          <a:solidFill>
                            <a:srgbClr val="1B4686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,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1B4686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subject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rgbClr val="1B4686"/>
                          </a:solidFill>
                          <a:latin typeface="Open Sans"/>
                        </a:rPr>
                        <a:t>to be </a:t>
                      </a:r>
                      <a:r>
                        <a:rPr lang="en-US" sz="1600" b="1" dirty="0">
                          <a:solidFill>
                            <a:srgbClr val="1B4686"/>
                          </a:solidFill>
                          <a:latin typeface="Open Sans"/>
                        </a:rPr>
                        <a:t>(+</a:t>
                      </a:r>
                      <a:r>
                        <a:rPr lang="en-US" sz="1600" b="1" baseline="0" dirty="0">
                          <a:solidFill>
                            <a:srgbClr val="1B4686"/>
                          </a:solidFill>
                          <a:latin typeface="Open Sans"/>
                        </a:rPr>
                        <a:t> or -)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8946">
                <a:tc rowSpan="3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Yes/No,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I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</a:rPr>
                        <a:t>am/’m not.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8946">
                <a:tc vMerge="1"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he/she/it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</a:rPr>
                        <a:t>is/isn’t.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8946">
                <a:tc vMerge="1"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you/we/they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</a:rPr>
                        <a:t>are/aren’t.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Arc 18"/>
          <p:cNvSpPr/>
          <p:nvPr/>
        </p:nvSpPr>
        <p:spPr>
          <a:xfrm rot="1543614" flipH="1">
            <a:off x="5945399" y="1094711"/>
            <a:ext cx="1829897" cy="677981"/>
          </a:xfrm>
          <a:prstGeom prst="arc">
            <a:avLst>
              <a:gd name="adj1" fmla="val 12699809"/>
              <a:gd name="adj2" fmla="val 4655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7103764" y="4597209"/>
            <a:ext cx="2449669" cy="752713"/>
          </a:xfrm>
          <a:prstGeom prst="wedgeRoundRectCallout">
            <a:avLst>
              <a:gd name="adj1" fmla="val 59284"/>
              <a:gd name="adj2" fmla="val -37789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Here we invert the verb </a:t>
            </a:r>
            <a:r>
              <a:rPr lang="en-US" sz="1600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to be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and the subject.</a:t>
            </a:r>
          </a:p>
        </p:txBody>
      </p:sp>
      <p:sp>
        <p:nvSpPr>
          <p:cNvPr id="21" name="Arc 20"/>
          <p:cNvSpPr/>
          <p:nvPr/>
        </p:nvSpPr>
        <p:spPr>
          <a:xfrm flipH="1" flipV="1">
            <a:off x="-538663" y="4536396"/>
            <a:ext cx="8202305" cy="1776315"/>
          </a:xfrm>
          <a:prstGeom prst="arc">
            <a:avLst>
              <a:gd name="adj1" fmla="val 10694443"/>
              <a:gd name="adj2" fmla="val 1945013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3" name="Arc 22"/>
          <p:cNvSpPr/>
          <p:nvPr/>
        </p:nvSpPr>
        <p:spPr>
          <a:xfrm rot="2147430" flipH="1" flipV="1">
            <a:off x="1027370" y="5383897"/>
            <a:ext cx="1184277" cy="940040"/>
          </a:xfrm>
          <a:prstGeom prst="arc">
            <a:avLst>
              <a:gd name="adj1" fmla="val 11051559"/>
              <a:gd name="adj2" fmla="val 15981978"/>
            </a:avLst>
          </a:prstGeom>
          <a:ln>
            <a:headEnd type="arrow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4" name="Google Shape;65;p15">
            <a:extLst>
              <a:ext uri="{FF2B5EF4-FFF2-40B4-BE49-F238E27FC236}">
                <a16:creationId xmlns="" xmlns:a16="http://schemas.microsoft.com/office/drawing/2014/main" id="{A35C190F-F049-411E-979B-E1F367D9CD8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5281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1121385" y="170074"/>
            <a:ext cx="10685972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Form: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How do we make sentences</a:t>
            </a:r>
            <a:r>
              <a:rPr lang="en-US" sz="4400" i="1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lang="en-US" sz="44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Shape 82"/>
          <p:cNvSpPr txBox="1">
            <a:spLocks/>
          </p:cNvSpPr>
          <p:nvPr/>
        </p:nvSpPr>
        <p:spPr>
          <a:xfrm>
            <a:off x="143922" y="636082"/>
            <a:ext cx="3799223" cy="4071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9E3611"/>
              </a:buClr>
              <a:buSzPct val="25000"/>
              <a:buFont typeface="Noto Sans Symbols"/>
              <a:buNone/>
            </a:pPr>
            <a:endParaRPr lang="en-US" sz="2000" b="1" dirty="0">
              <a:solidFill>
                <a:srgbClr val="1C4587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090332"/>
              </p:ext>
            </p:extLst>
          </p:nvPr>
        </p:nvGraphicFramePr>
        <p:xfrm>
          <a:off x="1965434" y="1680301"/>
          <a:ext cx="8733021" cy="326136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8569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569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85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406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4874">
                <a:tc gridSpan="4">
                  <a:txBody>
                    <a:bodyPr/>
                    <a:lstStyle/>
                    <a:p>
                      <a:r>
                        <a:rPr lang="en-US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positive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87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1B4686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subject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rgbClr val="1B4686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will</a:t>
                      </a:r>
                      <a:endParaRPr lang="en-GB" sz="1600" b="1" i="1" dirty="0">
                        <a:solidFill>
                          <a:srgbClr val="1B4686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600" b="1" dirty="0" err="1">
                          <a:solidFill>
                            <a:srgbClr val="1B4686"/>
                          </a:solidFill>
                          <a:latin typeface="Open Sans"/>
                        </a:rPr>
                        <a:t>verb</a:t>
                      </a:r>
                      <a:r>
                        <a:rPr lang="it-IT" sz="1600" b="1" dirty="0">
                          <a:solidFill>
                            <a:srgbClr val="1B4686"/>
                          </a:solidFill>
                          <a:latin typeface="Open Sans"/>
                        </a:rPr>
                        <a:t> infinitive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487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I/You/He/She/It/We/They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will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</a:rPr>
                        <a:t>go.</a:t>
                      </a: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4874">
                <a:tc gridSpan="4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negative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487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1B4686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subject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rgbClr val="1B4686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will</a:t>
                      </a:r>
                      <a:r>
                        <a:rPr lang="en-US" sz="1600" b="1" i="1" baseline="0" dirty="0">
                          <a:solidFill>
                            <a:srgbClr val="1B4686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 not (won’t)</a:t>
                      </a:r>
                      <a:endParaRPr lang="en-GB" sz="1600" b="1" i="1" dirty="0">
                        <a:solidFill>
                          <a:srgbClr val="1B4686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600" b="1" dirty="0" err="1">
                          <a:solidFill>
                            <a:srgbClr val="1B4686"/>
                          </a:solidFill>
                          <a:latin typeface="Open Sans"/>
                        </a:rPr>
                        <a:t>verb</a:t>
                      </a:r>
                      <a:r>
                        <a:rPr lang="it-IT" sz="1600" b="1" dirty="0">
                          <a:solidFill>
                            <a:srgbClr val="1B4686"/>
                          </a:solidFill>
                          <a:latin typeface="Open Sans"/>
                        </a:rPr>
                        <a:t> infinitive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487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I/You/He/She/It/We/They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will not/won’t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</a:rPr>
                        <a:t>go.</a:t>
                      </a: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487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question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387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1B4686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(</a:t>
                      </a:r>
                      <a:r>
                        <a:rPr lang="nl-NL" sz="1600" b="1" dirty="0">
                          <a:solidFill>
                            <a:srgbClr val="1B4686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qu. word</a:t>
                      </a:r>
                      <a:r>
                        <a:rPr lang="en-US" sz="1600" b="1" baseline="0" dirty="0">
                          <a:solidFill>
                            <a:srgbClr val="1B4686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 + )</a:t>
                      </a:r>
                    </a:p>
                    <a:p>
                      <a:r>
                        <a:rPr lang="en-US" sz="1600" b="1" i="1" baseline="0" dirty="0">
                          <a:solidFill>
                            <a:srgbClr val="1B4686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will</a:t>
                      </a:r>
                      <a:endParaRPr lang="en-GB" sz="1600" b="1" i="1" dirty="0">
                        <a:solidFill>
                          <a:srgbClr val="1B4686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1B4686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subject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b="1" dirty="0">
                        <a:solidFill>
                          <a:srgbClr val="1B4686"/>
                        </a:solidFill>
                        <a:latin typeface="Open Sans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err="1">
                          <a:solidFill>
                            <a:srgbClr val="1B4686"/>
                          </a:solidFill>
                          <a:latin typeface="Open Sans"/>
                        </a:rPr>
                        <a:t>verb</a:t>
                      </a:r>
                      <a:r>
                        <a:rPr lang="it-IT" sz="1600" b="1" dirty="0">
                          <a:solidFill>
                            <a:srgbClr val="1B4686"/>
                          </a:solidFill>
                          <a:latin typeface="Open Sans"/>
                        </a:rPr>
                        <a:t> infinitive</a:t>
                      </a:r>
                      <a:endParaRPr lang="en-GB" sz="1600" b="1" dirty="0">
                        <a:solidFill>
                          <a:srgbClr val="1B4686"/>
                        </a:solidFill>
                        <a:latin typeface="Open Sans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487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(Where) will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I/you/he/she/it/we/they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/>
                        </a:rPr>
                        <a:t>go?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" name="Shape 82"/>
          <p:cNvSpPr txBox="1">
            <a:spLocks/>
          </p:cNvSpPr>
          <p:nvPr/>
        </p:nvSpPr>
        <p:spPr>
          <a:xfrm>
            <a:off x="4358546" y="807143"/>
            <a:ext cx="3799223" cy="4071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90000"/>
              </a:lnSpc>
              <a:buClr>
                <a:srgbClr val="9E3611"/>
              </a:buClr>
              <a:buSzPct val="25000"/>
              <a:buNone/>
            </a:pPr>
            <a:r>
              <a:rPr lang="en-US" sz="2600" b="1" i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will</a:t>
            </a:r>
          </a:p>
          <a:p>
            <a:pPr lvl="0">
              <a:lnSpc>
                <a:spcPct val="90000"/>
              </a:lnSpc>
              <a:buClr>
                <a:srgbClr val="9E3611"/>
              </a:buClr>
              <a:buSzPct val="25000"/>
              <a:buNone/>
            </a:pPr>
            <a:endParaRPr lang="en-US" sz="2600" b="1" dirty="0">
              <a:solidFill>
                <a:srgbClr val="1C4587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  <a:p>
            <a:pPr>
              <a:lnSpc>
                <a:spcPct val="90000"/>
              </a:lnSpc>
              <a:buClr>
                <a:srgbClr val="9E3611"/>
              </a:buClr>
              <a:buSzPct val="25000"/>
              <a:buFont typeface="Noto Sans Symbols"/>
              <a:buNone/>
            </a:pPr>
            <a:endParaRPr lang="en-US" sz="2000" b="1" dirty="0">
              <a:solidFill>
                <a:srgbClr val="1C4587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099733"/>
              </p:ext>
            </p:extLst>
          </p:nvPr>
        </p:nvGraphicFramePr>
        <p:xfrm>
          <a:off x="7014233" y="5139838"/>
          <a:ext cx="3934707" cy="137160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1274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35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37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3650">
                <a:tc gridSpan="3">
                  <a:txBody>
                    <a:bodyPr/>
                    <a:lstStyle/>
                    <a:p>
                      <a:r>
                        <a:rPr lang="en-US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short answer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4228"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solidFill>
                            <a:srgbClr val="1B4686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Yes/No,</a:t>
                      </a:r>
                      <a:endParaRPr lang="en-GB" sz="1400" b="1" i="1" dirty="0">
                        <a:solidFill>
                          <a:srgbClr val="1B4686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1B4686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subject</a:t>
                      </a:r>
                      <a:endParaRPr lang="en-GB" sz="1400" b="1" dirty="0">
                        <a:solidFill>
                          <a:srgbClr val="1B4686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solidFill>
                            <a:srgbClr val="1B4686"/>
                          </a:solidFill>
                          <a:latin typeface="Open Sans"/>
                        </a:rPr>
                        <a:t>will/won’t</a:t>
                      </a:r>
                      <a:endParaRPr lang="en-GB" sz="1400" b="1" i="1" dirty="0">
                        <a:solidFill>
                          <a:srgbClr val="1B4686"/>
                        </a:solidFill>
                        <a:latin typeface="Open San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6146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Yes/No,</a:t>
                      </a:r>
                      <a:endParaRPr lang="en-GB" sz="14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I/you/he/</a:t>
                      </a:r>
                    </a:p>
                    <a:p>
                      <a:r>
                        <a:rPr lang="en-US" sz="14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she/it/we/</a:t>
                      </a:r>
                    </a:p>
                    <a:p>
                      <a:r>
                        <a:rPr lang="en-US" sz="1400" b="1" dirty="0">
                          <a:solidFill>
                            <a:srgbClr val="00A7E3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they</a:t>
                      </a:r>
                      <a:endParaRPr lang="en-GB" sz="1400" b="1" dirty="0">
                        <a:solidFill>
                          <a:srgbClr val="00A7E3"/>
                        </a:solidFill>
                        <a:latin typeface="Open Sans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A7E3"/>
                          </a:solidFill>
                          <a:latin typeface="Open Sans"/>
                        </a:rPr>
                        <a:t>will/won’t.</a:t>
                      </a:r>
                      <a:endParaRPr lang="en-GB" sz="1400" b="1" dirty="0">
                        <a:solidFill>
                          <a:srgbClr val="00A7E3"/>
                        </a:solidFill>
                        <a:latin typeface="Open Sans"/>
                      </a:endParaRPr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Rounded Rectangular Callout 27"/>
          <p:cNvSpPr/>
          <p:nvPr/>
        </p:nvSpPr>
        <p:spPr>
          <a:xfrm>
            <a:off x="4990325" y="5534657"/>
            <a:ext cx="1878538" cy="796401"/>
          </a:xfrm>
          <a:prstGeom prst="wedgeRoundRectCallout">
            <a:avLst>
              <a:gd name="adj1" fmla="val 13771"/>
              <a:gd name="adj2" fmla="val -79273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Look at the short answers for </a:t>
            </a:r>
            <a:r>
              <a:rPr lang="en-US" sz="1600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will.</a:t>
            </a:r>
            <a:endParaRPr lang="en-US" sz="16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29" name="Arc 28"/>
          <p:cNvSpPr/>
          <p:nvPr/>
        </p:nvSpPr>
        <p:spPr>
          <a:xfrm rot="3256101">
            <a:off x="5864331" y="5489767"/>
            <a:ext cx="1600294" cy="1643335"/>
          </a:xfrm>
          <a:prstGeom prst="arc">
            <a:avLst>
              <a:gd name="adj1" fmla="val 11939053"/>
              <a:gd name="adj2" fmla="val 15300233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10948940" y="5975929"/>
            <a:ext cx="1323600" cy="710258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Let’s </a:t>
            </a:r>
            <a:r>
              <a:rPr lang="en-US" sz="1600" dirty="0" err="1">
                <a:latin typeface="Open Sans"/>
                <a:ea typeface="Open Sans"/>
                <a:cs typeface="Open Sans"/>
                <a:sym typeface="Open Sans"/>
              </a:rPr>
              <a:t>practise</a:t>
            </a: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!</a:t>
            </a:r>
          </a:p>
        </p:txBody>
      </p:sp>
      <p:sp>
        <p:nvSpPr>
          <p:cNvPr id="17" name="Google Shape;65;p15">
            <a:extLst>
              <a:ext uri="{FF2B5EF4-FFF2-40B4-BE49-F238E27FC236}">
                <a16:creationId xmlns="" xmlns:a16="http://schemas.microsoft.com/office/drawing/2014/main" id="{03D04680-7F77-4F82-A8CB-0C98DFFA307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347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/>
        </p:nvSpPr>
        <p:spPr>
          <a:xfrm>
            <a:off x="514983" y="4795880"/>
            <a:ext cx="10058400" cy="48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ct val="25000"/>
              <a:buFont typeface="Noto Sans Symbols"/>
              <a:buNone/>
            </a:pPr>
            <a:endParaRPr sz="1600" i="1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Google Shape;65;p15">
            <a:extLst>
              <a:ext uri="{FF2B5EF4-FFF2-40B4-BE49-F238E27FC236}">
                <a16:creationId xmlns="" xmlns:a16="http://schemas.microsoft.com/office/drawing/2014/main" id="{B085CE83-E528-4E4A-AE34-57A0260C2C7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683792"/>
              </p:ext>
            </p:extLst>
          </p:nvPr>
        </p:nvGraphicFramePr>
        <p:xfrm>
          <a:off x="409900" y="420414"/>
          <a:ext cx="10478816" cy="5588115"/>
        </p:xfrm>
        <a:graphic>
          <a:graphicData uri="http://schemas.openxmlformats.org/drawingml/2006/table">
            <a:tbl>
              <a:tblPr firstRow="1" firstCol="1" bandRow="1">
                <a:tableStyleId>{C3A2CA1F-3267-4498-8071-7EE1E42671EB}</a:tableStyleId>
              </a:tblPr>
              <a:tblGrid>
                <a:gridCol w="5239408"/>
                <a:gridCol w="5239408"/>
              </a:tblGrid>
              <a:tr h="399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Be going to</a:t>
                      </a:r>
                      <a:endParaRPr lang="pl-PL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Will</a:t>
                      </a:r>
                      <a:endParaRPr lang="pl-PL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51889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UŻYCIE: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-gdy mówimy o planach (</a:t>
                      </a:r>
                      <a:r>
                        <a:rPr lang="pl-PL" sz="1200" dirty="0" err="1">
                          <a:effectLst/>
                        </a:rPr>
                        <a:t>plans</a:t>
                      </a:r>
                      <a:r>
                        <a:rPr lang="pl-PL" sz="1200" dirty="0">
                          <a:effectLst/>
                        </a:rPr>
                        <a:t>) i zamiarach (</a:t>
                      </a:r>
                      <a:r>
                        <a:rPr lang="pl-PL" sz="1200" dirty="0" err="1">
                          <a:effectLst/>
                        </a:rPr>
                        <a:t>intentions</a:t>
                      </a:r>
                      <a:r>
                        <a:rPr lang="pl-PL" sz="1200" dirty="0">
                          <a:effectLst/>
                        </a:rPr>
                        <a:t>) na </a:t>
                      </a:r>
                      <a:r>
                        <a:rPr lang="pl-PL" sz="1200" dirty="0" smtClean="0">
                          <a:effectLst/>
                        </a:rPr>
                        <a:t>przyszłość: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pl-PL" sz="1200" dirty="0" err="1" smtClean="0">
                          <a:effectLst/>
                        </a:rPr>
                        <a:t>We’ve</a:t>
                      </a:r>
                      <a:r>
                        <a:rPr lang="pl-PL" sz="1200" dirty="0" smtClean="0">
                          <a:effectLst/>
                        </a:rPr>
                        <a:t> </a:t>
                      </a:r>
                      <a:r>
                        <a:rPr lang="pl-PL" sz="1200" dirty="0" err="1" smtClean="0">
                          <a:effectLst/>
                        </a:rPr>
                        <a:t>decided</a:t>
                      </a:r>
                      <a:r>
                        <a:rPr lang="pl-PL" sz="1200" dirty="0" smtClean="0">
                          <a:effectLst/>
                        </a:rPr>
                        <a:t> </a:t>
                      </a:r>
                      <a:r>
                        <a:rPr lang="pl-PL" sz="1200" dirty="0" err="1" smtClean="0">
                          <a:effectLst/>
                        </a:rPr>
                        <a:t>that</a:t>
                      </a:r>
                      <a:r>
                        <a:rPr lang="pl-PL" sz="1200" dirty="0" smtClean="0">
                          <a:effectLst/>
                        </a:rPr>
                        <a:t> we </a:t>
                      </a:r>
                      <a:r>
                        <a:rPr lang="pl-PL" sz="1200" dirty="0" err="1" smtClean="0">
                          <a:effectLst/>
                        </a:rPr>
                        <a:t>are</a:t>
                      </a:r>
                      <a:r>
                        <a:rPr lang="pl-PL" sz="1200" dirty="0" smtClean="0">
                          <a:effectLst/>
                        </a:rPr>
                        <a:t> </a:t>
                      </a:r>
                      <a:r>
                        <a:rPr lang="pl-PL" sz="1200" dirty="0" err="1" smtClean="0">
                          <a:effectLst/>
                        </a:rPr>
                        <a:t>going</a:t>
                      </a:r>
                      <a:r>
                        <a:rPr lang="pl-PL" sz="1200" dirty="0" smtClean="0">
                          <a:effectLst/>
                        </a:rPr>
                        <a:t> to start learning English.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endParaRPr lang="pl-PL" sz="1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- możemy też użyć be </a:t>
                      </a:r>
                      <a:r>
                        <a:rPr lang="pl-PL" sz="1200" dirty="0" err="1">
                          <a:effectLst/>
                        </a:rPr>
                        <a:t>going</a:t>
                      </a:r>
                      <a:r>
                        <a:rPr lang="pl-PL" sz="1200" dirty="0">
                          <a:effectLst/>
                        </a:rPr>
                        <a:t> to, gdy  przewidujemy przyszłość, ALE na podstawie oznak i przesłanek widocznych  w momencie mówienia: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pl-PL" sz="1200" dirty="0" err="1">
                          <a:effectLst/>
                        </a:rPr>
                        <a:t>Look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at</a:t>
                      </a:r>
                      <a:r>
                        <a:rPr lang="pl-PL" sz="1200" dirty="0">
                          <a:effectLst/>
                        </a:rPr>
                        <a:t> the </a:t>
                      </a:r>
                      <a:r>
                        <a:rPr lang="pl-PL" sz="1200" dirty="0" err="1">
                          <a:effectLst/>
                        </a:rPr>
                        <a:t>sky!It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is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going</a:t>
                      </a:r>
                      <a:r>
                        <a:rPr lang="pl-PL" sz="1200" dirty="0">
                          <a:effectLst/>
                        </a:rPr>
                        <a:t> to </a:t>
                      </a:r>
                      <a:r>
                        <a:rPr lang="pl-PL" sz="1200" dirty="0" err="1">
                          <a:effectLst/>
                        </a:rPr>
                        <a:t>rain</a:t>
                      </a:r>
                      <a:r>
                        <a:rPr lang="pl-PL" sz="1200" dirty="0">
                          <a:effectLst/>
                        </a:rPr>
                        <a:t>.</a:t>
                      </a:r>
                      <a:endParaRPr lang="pl-PL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UŻYCIE: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- gdy przewidujemy, często, aby wyrazić nasze zdanie odnośnie przyszłości: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I </a:t>
                      </a:r>
                      <a:r>
                        <a:rPr lang="pl-PL" sz="1200" dirty="0" err="1">
                          <a:effectLst/>
                        </a:rPr>
                        <a:t>think</a:t>
                      </a:r>
                      <a:r>
                        <a:rPr lang="pl-PL" sz="1200" dirty="0">
                          <a:effectLst/>
                        </a:rPr>
                        <a:t> I </a:t>
                      </a:r>
                      <a:r>
                        <a:rPr lang="pl-PL" sz="1200" dirty="0" err="1" smtClean="0">
                          <a:effectLst/>
                        </a:rPr>
                        <a:t>will</a:t>
                      </a:r>
                      <a:r>
                        <a:rPr lang="pl-PL" sz="1200" dirty="0" smtClean="0">
                          <a:effectLst/>
                        </a:rPr>
                        <a:t> (</a:t>
                      </a:r>
                      <a:r>
                        <a:rPr lang="pl-PL" sz="1200" dirty="0" err="1" smtClean="0">
                          <a:effectLst/>
                        </a:rPr>
                        <a:t>I’ll</a:t>
                      </a:r>
                      <a:r>
                        <a:rPr lang="pl-PL" sz="1200" dirty="0" smtClean="0">
                          <a:effectLst/>
                        </a:rPr>
                        <a:t>) …</a:t>
                      </a:r>
                      <a:endParaRPr lang="pl-PL" sz="12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I </a:t>
                      </a:r>
                      <a:r>
                        <a:rPr lang="pl-PL" sz="1200" dirty="0" err="1" smtClean="0">
                          <a:effectLst/>
                        </a:rPr>
                        <a:t>will</a:t>
                      </a:r>
                      <a:r>
                        <a:rPr lang="pl-PL" sz="1200" dirty="0" smtClean="0">
                          <a:effectLst/>
                        </a:rPr>
                        <a:t> (</a:t>
                      </a:r>
                      <a:r>
                        <a:rPr lang="pl-PL" sz="1200" dirty="0" err="1" smtClean="0">
                          <a:effectLst/>
                        </a:rPr>
                        <a:t>I’ll</a:t>
                      </a:r>
                      <a:r>
                        <a:rPr lang="pl-PL" sz="1200" dirty="0" smtClean="0">
                          <a:effectLst/>
                        </a:rPr>
                        <a:t>) </a:t>
                      </a:r>
                      <a:r>
                        <a:rPr lang="pl-PL" sz="1200" dirty="0" err="1">
                          <a:effectLst/>
                        </a:rPr>
                        <a:t>probably</a:t>
                      </a:r>
                      <a:r>
                        <a:rPr lang="pl-PL" sz="1200" dirty="0">
                          <a:effectLst/>
                        </a:rPr>
                        <a:t>..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I </a:t>
                      </a:r>
                      <a:r>
                        <a:rPr lang="pl-PL" sz="1200" dirty="0" err="1">
                          <a:effectLst/>
                        </a:rPr>
                        <a:t>will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definitely</a:t>
                      </a:r>
                      <a:r>
                        <a:rPr lang="pl-PL" sz="1200" dirty="0">
                          <a:effectLst/>
                        </a:rPr>
                        <a:t>…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I </a:t>
                      </a:r>
                      <a:r>
                        <a:rPr lang="pl-PL" sz="1200" dirty="0" err="1">
                          <a:effectLst/>
                        </a:rPr>
                        <a:t>hope</a:t>
                      </a:r>
                      <a:r>
                        <a:rPr lang="pl-PL" sz="1200" dirty="0">
                          <a:effectLst/>
                        </a:rPr>
                        <a:t> I </a:t>
                      </a:r>
                      <a:r>
                        <a:rPr lang="pl-PL" sz="1200" dirty="0" err="1">
                          <a:effectLst/>
                        </a:rPr>
                        <a:t>will</a:t>
                      </a:r>
                      <a:r>
                        <a:rPr lang="pl-PL" sz="1200" dirty="0">
                          <a:effectLst/>
                        </a:rPr>
                        <a:t>..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I </a:t>
                      </a:r>
                      <a:r>
                        <a:rPr lang="pl-PL" sz="1200" dirty="0" err="1">
                          <a:effectLst/>
                        </a:rPr>
                        <a:t>expect</a:t>
                      </a:r>
                      <a:r>
                        <a:rPr lang="pl-PL" sz="1200" dirty="0">
                          <a:effectLst/>
                        </a:rPr>
                        <a:t> I </a:t>
                      </a:r>
                      <a:r>
                        <a:rPr lang="pl-PL" sz="1200" dirty="0" err="1">
                          <a:effectLst/>
                        </a:rPr>
                        <a:t>will</a:t>
                      </a:r>
                      <a:r>
                        <a:rPr lang="pl-PL" sz="1200" dirty="0">
                          <a:effectLst/>
                        </a:rPr>
                        <a:t>…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I </a:t>
                      </a:r>
                      <a:r>
                        <a:rPr lang="pl-PL" sz="1200" dirty="0" err="1">
                          <a:effectLst/>
                        </a:rPr>
                        <a:t>imagine</a:t>
                      </a:r>
                      <a:r>
                        <a:rPr lang="pl-PL" sz="1200" dirty="0">
                          <a:effectLst/>
                        </a:rPr>
                        <a:t> I </a:t>
                      </a:r>
                      <a:r>
                        <a:rPr lang="pl-PL" sz="1200" dirty="0" err="1">
                          <a:effectLst/>
                        </a:rPr>
                        <a:t>will</a:t>
                      </a:r>
                      <a:r>
                        <a:rPr lang="pl-PL" sz="1200" dirty="0" smtClean="0">
                          <a:effectLst/>
                        </a:rPr>
                        <a:t>…</a:t>
                      </a:r>
                      <a:endParaRPr lang="pl-PL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I </a:t>
                      </a:r>
                      <a:r>
                        <a:rPr lang="pl-PL" sz="1200" dirty="0" err="1">
                          <a:effectLst/>
                        </a:rPr>
                        <a:t>think</a:t>
                      </a:r>
                      <a:r>
                        <a:rPr lang="pl-PL" sz="1200" dirty="0">
                          <a:effectLst/>
                        </a:rPr>
                        <a:t> he </a:t>
                      </a:r>
                      <a:r>
                        <a:rPr lang="pl-PL" sz="1200" dirty="0" err="1">
                          <a:effectLst/>
                        </a:rPr>
                        <a:t>will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finish</a:t>
                      </a:r>
                      <a:r>
                        <a:rPr lang="pl-PL" sz="1200" dirty="0">
                          <a:effectLst/>
                        </a:rPr>
                        <a:t> the test on </a:t>
                      </a:r>
                      <a:r>
                        <a:rPr lang="pl-PL" sz="1200" dirty="0" err="1">
                          <a:effectLst/>
                        </a:rPr>
                        <a:t>time</a:t>
                      </a:r>
                      <a:r>
                        <a:rPr lang="pl-PL" sz="1200" dirty="0" smtClean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I </a:t>
                      </a:r>
                      <a:r>
                        <a:rPr lang="pl-PL" sz="1200" dirty="0" err="1">
                          <a:effectLst/>
                        </a:rPr>
                        <a:t>hope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tigers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won’t</a:t>
                      </a:r>
                      <a:r>
                        <a:rPr lang="pl-PL" sz="1200" dirty="0">
                          <a:effectLst/>
                        </a:rPr>
                        <a:t> (</a:t>
                      </a:r>
                      <a:r>
                        <a:rPr lang="pl-PL" sz="1200" dirty="0" err="1">
                          <a:effectLst/>
                        </a:rPr>
                        <a:t>will</a:t>
                      </a:r>
                      <a:r>
                        <a:rPr lang="pl-PL" sz="1200" dirty="0">
                          <a:effectLst/>
                        </a:rPr>
                        <a:t> not) </a:t>
                      </a:r>
                      <a:r>
                        <a:rPr lang="pl-PL" sz="1200" dirty="0" err="1">
                          <a:effectLst/>
                        </a:rPr>
                        <a:t>die</a:t>
                      </a:r>
                      <a:r>
                        <a:rPr lang="pl-PL" sz="1200" dirty="0">
                          <a:effectLst/>
                        </a:rPr>
                        <a:t> out</a:t>
                      </a:r>
                      <a:r>
                        <a:rPr lang="pl-PL" sz="1200" dirty="0" smtClean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A </a:t>
                      </a:r>
                      <a:r>
                        <a:rPr lang="pl-PL" sz="1200" dirty="0">
                          <a:effectLst/>
                        </a:rPr>
                        <a:t>lot of </a:t>
                      </a:r>
                      <a:r>
                        <a:rPr lang="pl-PL" sz="1200" dirty="0" err="1">
                          <a:effectLst/>
                        </a:rPr>
                        <a:t>things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will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change</a:t>
                      </a:r>
                      <a:r>
                        <a:rPr lang="pl-PL" sz="1200" dirty="0" smtClean="0">
                          <a:effectLst/>
                        </a:rPr>
                        <a:t>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l-PL" sz="1200" dirty="0" smtClean="0">
                          <a:effectLst/>
                        </a:rPr>
                        <a:t>Gdy podejmujemy decyzję w momencie mówienia: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l-PL" sz="1200" dirty="0" err="1" smtClean="0">
                          <a:effectLst/>
                        </a:rPr>
                        <a:t>It’s</a:t>
                      </a:r>
                      <a:r>
                        <a:rPr lang="pl-PL" sz="1200" dirty="0" smtClean="0">
                          <a:effectLst/>
                        </a:rPr>
                        <a:t> hot in </a:t>
                      </a:r>
                      <a:r>
                        <a:rPr lang="pl-PL" sz="1200" dirty="0" err="1" smtClean="0">
                          <a:effectLst/>
                        </a:rPr>
                        <a:t>here</a:t>
                      </a:r>
                      <a:r>
                        <a:rPr lang="pl-PL" sz="1200" dirty="0" smtClean="0">
                          <a:effectLst/>
                        </a:rPr>
                        <a:t>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l-PL" sz="1200" dirty="0" smtClean="0">
                          <a:effectLst/>
                        </a:rPr>
                        <a:t>-I</a:t>
                      </a:r>
                      <a:r>
                        <a:rPr lang="pl-PL" sz="1200" baseline="0" dirty="0" smtClean="0">
                          <a:effectLst/>
                        </a:rPr>
                        <a:t> </a:t>
                      </a:r>
                      <a:r>
                        <a:rPr lang="pl-PL" sz="1200" baseline="0" dirty="0" err="1" smtClean="0">
                          <a:effectLst/>
                        </a:rPr>
                        <a:t>will</a:t>
                      </a:r>
                      <a:r>
                        <a:rPr lang="pl-PL" sz="1200" baseline="0" dirty="0" smtClean="0">
                          <a:effectLst/>
                        </a:rPr>
                        <a:t> open the </a:t>
                      </a:r>
                      <a:r>
                        <a:rPr lang="pl-PL" sz="1200" baseline="0" dirty="0" err="1" smtClean="0">
                          <a:effectLst/>
                        </a:rPr>
                        <a:t>window</a:t>
                      </a:r>
                      <a:r>
                        <a:rPr lang="pl-PL" sz="1200" baseline="0" dirty="0" smtClean="0">
                          <a:effectLst/>
                        </a:rPr>
                        <a:t>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l-PL" sz="1200" baseline="0" dirty="0" smtClean="0">
                          <a:effectLst/>
                        </a:rPr>
                        <a:t>Gdy mówimy o wydarzeniach z przyszłości, które są prawdziwe: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l-PL" sz="1200" baseline="0" dirty="0" err="1" smtClean="0">
                          <a:effectLst/>
                        </a:rPr>
                        <a:t>It’s</a:t>
                      </a:r>
                      <a:r>
                        <a:rPr lang="pl-PL" sz="1200" baseline="0" dirty="0" smtClean="0">
                          <a:effectLst/>
                        </a:rPr>
                        <a:t> my </a:t>
                      </a:r>
                      <a:r>
                        <a:rPr lang="pl-PL" sz="1200" baseline="0" dirty="0" err="1" smtClean="0">
                          <a:effectLst/>
                        </a:rPr>
                        <a:t>birthday</a:t>
                      </a:r>
                      <a:r>
                        <a:rPr lang="pl-PL" sz="1200" baseline="0" dirty="0" smtClean="0">
                          <a:effectLst/>
                        </a:rPr>
                        <a:t> </a:t>
                      </a:r>
                      <a:r>
                        <a:rPr lang="pl-PL" sz="1200" baseline="0" dirty="0" err="1" smtClean="0">
                          <a:effectLst/>
                        </a:rPr>
                        <a:t>tomorrow</a:t>
                      </a:r>
                      <a:r>
                        <a:rPr lang="pl-PL" sz="1200" baseline="0" dirty="0" smtClean="0">
                          <a:effectLst/>
                        </a:rPr>
                        <a:t>.  </a:t>
                      </a:r>
                      <a:r>
                        <a:rPr lang="pl-PL" sz="1200" baseline="0" dirty="0" err="1" smtClean="0">
                          <a:effectLst/>
                        </a:rPr>
                        <a:t>I’ll</a:t>
                      </a:r>
                      <a:r>
                        <a:rPr lang="pl-PL" sz="1200" baseline="0" smtClean="0">
                          <a:effectLst/>
                        </a:rPr>
                        <a:t> be 17. </a:t>
                      </a:r>
                      <a:endParaRPr lang="pl-PL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21038" y="2073960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4142</TotalTime>
  <Words>880</Words>
  <Application>Microsoft Macintosh PowerPoint</Application>
  <PresentationFormat>Panoramiczny</PresentationFormat>
  <Paragraphs>214</Paragraphs>
  <Slides>8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8</vt:i4>
      </vt:variant>
    </vt:vector>
  </HeadingPairs>
  <TitlesOfParts>
    <vt:vector size="18" baseType="lpstr">
      <vt:lpstr>Calibri</vt:lpstr>
      <vt:lpstr>Noto Sans Symbols</vt:lpstr>
      <vt:lpstr>Open Sans</vt:lpstr>
      <vt:lpstr>Rockwell</vt:lpstr>
      <vt:lpstr>Rokkitt</vt:lpstr>
      <vt:lpstr>Symbol</vt:lpstr>
      <vt:lpstr>Times New Roman</vt:lpstr>
      <vt:lpstr>Arial</vt:lpstr>
      <vt:lpstr>Simple Light</vt:lpstr>
      <vt:lpstr>Pearson</vt:lpstr>
      <vt:lpstr>talking about the future </vt:lpstr>
      <vt:lpstr>There are many ways we can talk about the future in English.</vt:lpstr>
      <vt:lpstr>Function: When do we use them?</vt:lpstr>
      <vt:lpstr>Function: When do we use them?</vt:lpstr>
      <vt:lpstr>Form: How do we use going to?</vt:lpstr>
      <vt:lpstr>Form: How do we use going to?</vt:lpstr>
      <vt:lpstr>Form: How do we make sentences?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Emphatic structures</dc:title>
  <dc:creator>Louise Manicolo</dc:creator>
  <cp:lastModifiedBy>Użytkownik Microsoft Office</cp:lastModifiedBy>
  <cp:revision>116</cp:revision>
  <dcterms:modified xsi:type="dcterms:W3CDTF">2020-03-31T15:27:32Z</dcterms:modified>
</cp:coreProperties>
</file>